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y="6858000" cx="12192000"/>
  <p:notesSz cx="7010400" cy="9296400"/>
  <p:embeddedFontLst>
    <p:embeddedFont>
      <p:font typeface="Libre Franklin"/>
      <p:regular r:id="rId39"/>
      <p:bold r:id="rId40"/>
      <p:italic r:id="rId41"/>
      <p:boldItalic r:id="rId42"/>
    </p:embeddedFont>
    <p:embeddedFont>
      <p:font typeface="Roboto"/>
      <p:regular r:id="rId43"/>
      <p:bold r:id="rId44"/>
      <p:italic r:id="rId45"/>
      <p:boldItalic r:id="rId46"/>
    </p:embeddedFont>
    <p:embeddedFont>
      <p:font typeface="Quattrocento Sans"/>
      <p:regular r:id="rId47"/>
      <p:bold r:id="rId48"/>
      <p:italic r:id="rId49"/>
      <p:boldItalic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51" roundtripDataSignature="AMtx7mghZhhYWiUc36KzE4CKxm8OD2UpZ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ibreFranklin-bold.fntdata"/><Relationship Id="rId42" Type="http://schemas.openxmlformats.org/officeDocument/2006/relationships/font" Target="fonts/LibreFranklin-boldItalic.fntdata"/><Relationship Id="rId41" Type="http://schemas.openxmlformats.org/officeDocument/2006/relationships/font" Target="fonts/LibreFranklin-italic.fntdata"/><Relationship Id="rId44" Type="http://schemas.openxmlformats.org/officeDocument/2006/relationships/font" Target="fonts/Roboto-bold.fntdata"/><Relationship Id="rId43" Type="http://schemas.openxmlformats.org/officeDocument/2006/relationships/font" Target="fonts/Roboto-regular.fntdata"/><Relationship Id="rId46" Type="http://schemas.openxmlformats.org/officeDocument/2006/relationships/font" Target="fonts/Roboto-boldItalic.fntdata"/><Relationship Id="rId45" Type="http://schemas.openxmlformats.org/officeDocument/2006/relationships/font" Target="fonts/Robot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QuattrocentoSans-bold.fntdata"/><Relationship Id="rId47" Type="http://schemas.openxmlformats.org/officeDocument/2006/relationships/font" Target="fonts/QuattrocentoSans-regular.fntdata"/><Relationship Id="rId49" Type="http://schemas.openxmlformats.org/officeDocument/2006/relationships/font" Target="fonts/QuattrocentoSans-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font" Target="fonts/LibreFranklin-regular.fntdata"/><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customschemas.google.com/relationships/presentationmetadata" Target="metadata"/><Relationship Id="rId50" Type="http://schemas.openxmlformats.org/officeDocument/2006/relationships/font" Target="fonts/QuattrocentoSans-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715963" y="90170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 name="Google Shape;4;n"/>
          <p:cNvSpPr txBox="1"/>
          <p:nvPr>
            <p:ph idx="1" type="body"/>
          </p:nvPr>
        </p:nvSpPr>
        <p:spPr>
          <a:xfrm>
            <a:off x="701040" y="4188583"/>
            <a:ext cx="5608320" cy="3660459"/>
          </a:xfrm>
          <a:prstGeom prst="rect">
            <a:avLst/>
          </a:prstGeom>
          <a:noFill/>
          <a:ln>
            <a:noFill/>
          </a:ln>
        </p:spPr>
        <p:txBody>
          <a:bodyPr anchorCtr="0" anchor="t" bIns="46575" lIns="93175" spcFirstLastPara="1" rIns="93175" wrap="square" tIns="46575">
            <a:noAutofit/>
          </a:bodyPr>
          <a:lstStyle>
            <a:lvl1pPr indent="-228600" lvl="0" marL="4572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5" name="Google Shape;5;n"/>
          <p:cNvSpPr txBox="1"/>
          <p:nvPr>
            <p:ph idx="12" type="sldNum"/>
          </p:nvPr>
        </p:nvSpPr>
        <p:spPr>
          <a:xfrm>
            <a:off x="2963487" y="8835395"/>
            <a:ext cx="1083426" cy="466433"/>
          </a:xfrm>
          <a:prstGeom prst="rect">
            <a:avLst/>
          </a:prstGeom>
          <a:noFill/>
          <a:ln>
            <a:noFill/>
          </a:ln>
        </p:spPr>
        <p:txBody>
          <a:bodyPr anchorCtr="0" anchor="ctr" bIns="46575" lIns="93175" spcFirstLastPara="1" rIns="93175" wrap="square" tIns="46575">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1:notes"/>
          <p:cNvSpPr/>
          <p:nvPr>
            <p:ph idx="2" type="sldImg"/>
          </p:nvPr>
        </p:nvSpPr>
        <p:spPr>
          <a:xfrm>
            <a:off x="715963" y="90170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 name="Google Shape;83;p1:notes"/>
          <p:cNvSpPr txBox="1"/>
          <p:nvPr>
            <p:ph idx="1" type="body"/>
          </p:nvPr>
        </p:nvSpPr>
        <p:spPr>
          <a:xfrm>
            <a:off x="701040" y="4188583"/>
            <a:ext cx="5608320" cy="3660459"/>
          </a:xfrm>
          <a:prstGeom prst="rect">
            <a:avLst/>
          </a:prstGeom>
          <a:noFill/>
          <a:ln>
            <a:noFill/>
          </a:ln>
        </p:spPr>
        <p:txBody>
          <a:bodyPr anchorCtr="0" anchor="t" bIns="46575" lIns="93175" spcFirstLastPara="1" rIns="93175" wrap="square" tIns="46575">
            <a:noAutofit/>
          </a:bodyPr>
          <a:lstStyle/>
          <a:p>
            <a:pPr indent="0" lvl="0" marL="0" marR="0" rtl="0" algn="l">
              <a:lnSpc>
                <a:spcPct val="100000"/>
              </a:lnSpc>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(Slide 1)  Welcome to civil rights training</a:t>
            </a:r>
            <a:endParaRPr/>
          </a:p>
          <a:p>
            <a:pPr indent="0" lvl="0" marL="0" marR="0" rtl="0" algn="l">
              <a:lnSpc>
                <a:spcPct val="100000"/>
              </a:lnSpc>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a:t>
            </a:r>
            <a:endParaRPr/>
          </a:p>
        </p:txBody>
      </p:sp>
      <p:sp>
        <p:nvSpPr>
          <p:cNvPr id="84" name="Google Shape;84;p1:notes"/>
          <p:cNvSpPr txBox="1"/>
          <p:nvPr>
            <p:ph idx="12" type="sldNum"/>
          </p:nvPr>
        </p:nvSpPr>
        <p:spPr>
          <a:xfrm>
            <a:off x="2963487" y="8835395"/>
            <a:ext cx="1083426" cy="466433"/>
          </a:xfrm>
          <a:prstGeom prst="rect">
            <a:avLst/>
          </a:prstGeom>
          <a:noFill/>
          <a:ln>
            <a:noFill/>
          </a:ln>
        </p:spPr>
        <p:txBody>
          <a:bodyPr anchorCtr="0" anchor="ctr" bIns="46575" lIns="93175" spcFirstLastPara="1" rIns="93175" wrap="square" tIns="46575">
            <a:noAutofit/>
          </a:bodyPr>
          <a:lstStyle/>
          <a:p>
            <a:pPr indent="0" lvl="0" marL="0" rtl="0" algn="ct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0:notes"/>
          <p:cNvSpPr/>
          <p:nvPr>
            <p:ph idx="2" type="sldImg"/>
          </p:nvPr>
        </p:nvSpPr>
        <p:spPr>
          <a:xfrm>
            <a:off x="715963" y="90170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p10:notes"/>
          <p:cNvSpPr txBox="1"/>
          <p:nvPr>
            <p:ph idx="1" type="body"/>
          </p:nvPr>
        </p:nvSpPr>
        <p:spPr>
          <a:xfrm>
            <a:off x="701040" y="4188583"/>
            <a:ext cx="5608320" cy="3660459"/>
          </a:xfrm>
          <a:prstGeom prst="rect">
            <a:avLst/>
          </a:prstGeom>
          <a:noFill/>
          <a:ln>
            <a:noFill/>
          </a:ln>
        </p:spPr>
        <p:txBody>
          <a:bodyPr anchorCtr="0" anchor="t" bIns="46575" lIns="93175" spcFirstLastPara="1" rIns="93175" wrap="square" tIns="46575">
            <a:noAutofit/>
          </a:bodyPr>
          <a:lstStyle/>
          <a:p>
            <a:pPr indent="0" lvl="0" marL="0" marR="0" rtl="0" algn="l">
              <a:lnSpc>
                <a:spcPct val="100000"/>
              </a:lnSpc>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(Slide 10)  So now, let’s consider people who need help but are not fluent or proficient in English.  We refer to these </a:t>
            </a:r>
            <a:r>
              <a:rPr lang="en-US"/>
              <a:t>participants</a:t>
            </a:r>
            <a:r>
              <a:rPr lang="en-US" sz="1100">
                <a:solidFill>
                  <a:schemeClr val="dk1"/>
                </a:solidFill>
                <a:latin typeface="Arial"/>
                <a:ea typeface="Arial"/>
                <a:cs typeface="Arial"/>
                <a:sym typeface="Arial"/>
              </a:rPr>
              <a:t> and prospective </a:t>
            </a:r>
            <a:r>
              <a:rPr lang="en-US"/>
              <a:t>participants</a:t>
            </a:r>
            <a:r>
              <a:rPr lang="en-US" sz="1100">
                <a:solidFill>
                  <a:schemeClr val="dk1"/>
                </a:solidFill>
                <a:latin typeface="Arial"/>
                <a:ea typeface="Arial"/>
                <a:cs typeface="Arial"/>
                <a:sym typeface="Arial"/>
              </a:rPr>
              <a:t> as having Limited English Proficiency or “LEP”.  The objective of LEP policy is to overcome communication barriers and to provide LEP clients with the same opportunity to participate in our programs as English-proficient </a:t>
            </a:r>
            <a:r>
              <a:rPr lang="en-US"/>
              <a:t>participants</a:t>
            </a:r>
            <a:r>
              <a:rPr lang="en-US" sz="1100">
                <a:solidFill>
                  <a:schemeClr val="dk1"/>
                </a:solidFill>
                <a:latin typeface="Arial"/>
                <a:ea typeface="Arial"/>
                <a:cs typeface="Arial"/>
                <a:sym typeface="Arial"/>
              </a:rPr>
              <a:t> have.  When an agency fails to provide reasonable language assistance, the agency may be seen as discriminating on the basis on national origin.  So, it’s vital that Food Banks and agencies take reasonable steps to assure meaningful access to services for all clients, regardless of English-language skills. </a:t>
            </a:r>
            <a:endParaRPr/>
          </a:p>
        </p:txBody>
      </p:sp>
      <p:sp>
        <p:nvSpPr>
          <p:cNvPr id="179" name="Google Shape;179;p10:notes"/>
          <p:cNvSpPr txBox="1"/>
          <p:nvPr>
            <p:ph idx="12" type="sldNum"/>
          </p:nvPr>
        </p:nvSpPr>
        <p:spPr>
          <a:xfrm>
            <a:off x="2963487" y="8835395"/>
            <a:ext cx="1083426" cy="466433"/>
          </a:xfrm>
          <a:prstGeom prst="rect">
            <a:avLst/>
          </a:prstGeom>
          <a:noFill/>
          <a:ln>
            <a:noFill/>
          </a:ln>
        </p:spPr>
        <p:txBody>
          <a:bodyPr anchorCtr="0" anchor="ctr" bIns="46575" lIns="93175" spcFirstLastPara="1" rIns="93175" wrap="square" tIns="46575">
            <a:noAutofit/>
          </a:bodyPr>
          <a:lstStyle/>
          <a:p>
            <a:pPr indent="0" lvl="0" marL="0" rtl="0" algn="ct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1:notes"/>
          <p:cNvSpPr/>
          <p:nvPr>
            <p:ph idx="2" type="sldImg"/>
          </p:nvPr>
        </p:nvSpPr>
        <p:spPr>
          <a:xfrm>
            <a:off x="715963" y="90170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p11:notes"/>
          <p:cNvSpPr txBox="1"/>
          <p:nvPr>
            <p:ph idx="1" type="body"/>
          </p:nvPr>
        </p:nvSpPr>
        <p:spPr>
          <a:xfrm>
            <a:off x="701040" y="4473893"/>
            <a:ext cx="5608320" cy="4097109"/>
          </a:xfrm>
          <a:prstGeom prst="rect">
            <a:avLst/>
          </a:prstGeom>
          <a:noFill/>
          <a:ln>
            <a:noFill/>
          </a:ln>
        </p:spPr>
        <p:txBody>
          <a:bodyPr anchorCtr="0" anchor="t" bIns="46575" lIns="93175" spcFirstLastPara="1" rIns="93175" wrap="square" tIns="46575">
            <a:noAutofit/>
          </a:bodyPr>
          <a:lstStyle/>
          <a:p>
            <a:pPr indent="0" lvl="0" marL="0" marR="0" rtl="0" algn="l">
              <a:lnSpc>
                <a:spcPct val="100000"/>
              </a:lnSpc>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(Slide 11)  To determine what the reasonable steps to assure meaningful program access are for your agency, look back on the language use of </a:t>
            </a:r>
            <a:r>
              <a:rPr lang="en-US"/>
              <a:t>participants</a:t>
            </a:r>
            <a:r>
              <a:rPr lang="en-US" sz="1100">
                <a:solidFill>
                  <a:schemeClr val="dk1"/>
                </a:solidFill>
                <a:latin typeface="Arial"/>
                <a:ea typeface="Arial"/>
                <a:cs typeface="Arial"/>
                <a:sym typeface="Arial"/>
              </a:rPr>
              <a:t> you’ve helped in the past and the frequency with which you have contact with LEP persons.  Then, use the historical data to help plan for your LEP needs.  Keep in mind that the greater the number or proportion of LEP persons your agency serves and the more frequent your contact with LEP </a:t>
            </a:r>
            <a:r>
              <a:rPr lang="en-US"/>
              <a:t>participants</a:t>
            </a:r>
            <a:r>
              <a:rPr lang="en-US" sz="1100">
                <a:solidFill>
                  <a:schemeClr val="dk1"/>
                </a:solidFill>
                <a:latin typeface="Arial"/>
                <a:ea typeface="Arial"/>
                <a:cs typeface="Arial"/>
                <a:sym typeface="Arial"/>
              </a:rPr>
              <a:t> is, the more likely language services will be needed.  We also want to consider how important the program is to people’s lives.  People cannot survive very long without food, and people who have access only to </a:t>
            </a:r>
            <a:r>
              <a:rPr lang="en-US"/>
              <a:t>non nutritive</a:t>
            </a:r>
            <a:r>
              <a:rPr lang="en-US" sz="1100">
                <a:solidFill>
                  <a:schemeClr val="dk1"/>
                </a:solidFill>
                <a:latin typeface="Arial"/>
                <a:ea typeface="Arial"/>
                <a:cs typeface="Arial"/>
                <a:sym typeface="Arial"/>
              </a:rPr>
              <a:t> foods cannot perform to their maximum potential at school, at home, or on-the-job.  So, CSFP and TEFAP activities and services are considered critical programs.  Finally, evaluate your agency’s resources to determine if coming into compliance with LEP requirements or aspects of providing language assistance services would create an unreasonable strain on the agency.  When looking at resources, take everything into account.  Dollars and equipment are obvious resources, but the number of people you have on staff and their individual language skills could also make an impact your determination.</a:t>
            </a:r>
            <a:endParaRPr/>
          </a:p>
          <a:p>
            <a:pPr indent="0" lvl="0" marL="0" rtl="0" algn="l">
              <a:lnSpc>
                <a:spcPct val="100000"/>
              </a:lnSpc>
              <a:spcBef>
                <a:spcPts val="0"/>
              </a:spcBef>
              <a:spcAft>
                <a:spcPts val="0"/>
              </a:spcAft>
              <a:buSzPts val="1400"/>
              <a:buNone/>
            </a:pPr>
            <a:r>
              <a:t/>
            </a:r>
            <a:endParaRPr/>
          </a:p>
        </p:txBody>
      </p:sp>
      <p:sp>
        <p:nvSpPr>
          <p:cNvPr id="188" name="Google Shape;188;p11:notes"/>
          <p:cNvSpPr txBox="1"/>
          <p:nvPr>
            <p:ph idx="12" type="sldNum"/>
          </p:nvPr>
        </p:nvSpPr>
        <p:spPr>
          <a:xfrm>
            <a:off x="2963487" y="8835395"/>
            <a:ext cx="1083426" cy="466433"/>
          </a:xfrm>
          <a:prstGeom prst="rect">
            <a:avLst/>
          </a:prstGeom>
          <a:noFill/>
          <a:ln>
            <a:noFill/>
          </a:ln>
        </p:spPr>
        <p:txBody>
          <a:bodyPr anchorCtr="0" anchor="ctr" bIns="46575" lIns="93175" spcFirstLastPara="1" rIns="93175" wrap="square" tIns="46575">
            <a:noAutofit/>
          </a:bodyPr>
          <a:lstStyle/>
          <a:p>
            <a:pPr indent="0" lvl="0" marL="0" rtl="0" algn="ct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2:notes"/>
          <p:cNvSpPr/>
          <p:nvPr>
            <p:ph idx="2" type="sldImg"/>
          </p:nvPr>
        </p:nvSpPr>
        <p:spPr>
          <a:xfrm>
            <a:off x="715963" y="90170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p12:notes"/>
          <p:cNvSpPr txBox="1"/>
          <p:nvPr>
            <p:ph idx="1" type="body"/>
          </p:nvPr>
        </p:nvSpPr>
        <p:spPr>
          <a:xfrm>
            <a:off x="701040" y="4188583"/>
            <a:ext cx="5608320" cy="3660459"/>
          </a:xfrm>
          <a:prstGeom prst="rect">
            <a:avLst/>
          </a:prstGeom>
          <a:noFill/>
          <a:ln>
            <a:noFill/>
          </a:ln>
        </p:spPr>
        <p:txBody>
          <a:bodyPr anchorCtr="0" anchor="t" bIns="46575" lIns="93175" spcFirstLastPara="1" rIns="93175" wrap="square" tIns="46575">
            <a:noAutofit/>
          </a:bodyPr>
          <a:lstStyle/>
          <a:p>
            <a:pPr indent="0" lvl="0" marL="0" marR="0" rtl="0" algn="l">
              <a:lnSpc>
                <a:spcPct val="100000"/>
              </a:lnSpc>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(Slide 12)  To assess your frequency of contact with LEP persons, use the same technique as before.  Examine historical data, community information, and agency projections.  Also, consider any outreach initiatives in communities with a high proportion of LEP persons.  A new outreach campaign may increase the likelihood of language assistance services being needed.</a:t>
            </a:r>
            <a:endParaRPr/>
          </a:p>
          <a:p>
            <a:pPr indent="0" lvl="0" marL="0" rtl="0" algn="l">
              <a:lnSpc>
                <a:spcPct val="100000"/>
              </a:lnSpc>
              <a:spcBef>
                <a:spcPts val="0"/>
              </a:spcBef>
              <a:spcAft>
                <a:spcPts val="0"/>
              </a:spcAft>
              <a:buSzPts val="1400"/>
              <a:buNone/>
            </a:pPr>
            <a:r>
              <a:t/>
            </a:r>
            <a:endParaRPr/>
          </a:p>
        </p:txBody>
      </p:sp>
      <p:sp>
        <p:nvSpPr>
          <p:cNvPr id="197" name="Google Shape;197;p12:notes"/>
          <p:cNvSpPr txBox="1"/>
          <p:nvPr>
            <p:ph idx="12" type="sldNum"/>
          </p:nvPr>
        </p:nvSpPr>
        <p:spPr>
          <a:xfrm>
            <a:off x="2963487" y="8835395"/>
            <a:ext cx="1083426" cy="466433"/>
          </a:xfrm>
          <a:prstGeom prst="rect">
            <a:avLst/>
          </a:prstGeom>
          <a:noFill/>
          <a:ln>
            <a:noFill/>
          </a:ln>
        </p:spPr>
        <p:txBody>
          <a:bodyPr anchorCtr="0" anchor="ctr" bIns="46575" lIns="93175" spcFirstLastPara="1" rIns="93175" wrap="square" tIns="46575">
            <a:noAutofit/>
          </a:bodyPr>
          <a:lstStyle/>
          <a:p>
            <a:pPr indent="0" lvl="0" marL="0" rtl="0" algn="ct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3:notes"/>
          <p:cNvSpPr/>
          <p:nvPr>
            <p:ph idx="2" type="sldImg"/>
          </p:nvPr>
        </p:nvSpPr>
        <p:spPr>
          <a:xfrm>
            <a:off x="715963" y="90170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Google Shape;205;p13:notes"/>
          <p:cNvSpPr txBox="1"/>
          <p:nvPr>
            <p:ph idx="1" type="body"/>
          </p:nvPr>
        </p:nvSpPr>
        <p:spPr>
          <a:xfrm>
            <a:off x="701040" y="4188583"/>
            <a:ext cx="5608320" cy="3660459"/>
          </a:xfrm>
          <a:prstGeom prst="rect">
            <a:avLst/>
          </a:prstGeom>
          <a:noFill/>
          <a:ln>
            <a:noFill/>
          </a:ln>
        </p:spPr>
        <p:txBody>
          <a:bodyPr anchorCtr="0" anchor="t" bIns="46575" lIns="93175" spcFirstLastPara="1" rIns="93175" wrap="square" tIns="46575">
            <a:noAutofit/>
          </a:bodyPr>
          <a:lstStyle/>
          <a:p>
            <a:pPr indent="0" lvl="0" marL="0" marR="0" rtl="0" algn="l">
              <a:lnSpc>
                <a:spcPct val="100000"/>
              </a:lnSpc>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(Slide 13)  You can use specific questions to begin your agency self-assessment.  When you need a certain piece of information, use available resources to save time and make the determination easier.  By tracking language usage, agency records will contain information that allows you to establish baseline numbers.  To help with learning more details about your local area, the U.S. Census Bureau, school districts, and other agencies can be valuable resources.  One helpful resource to highlight when searching for information about Arizona communities is the Census Bureau’s American FactFinder.  It can be accessed online at </a:t>
            </a:r>
            <a:r>
              <a:rPr lang="en-US"/>
              <a:t>https://data.census.gov/cedsci/</a:t>
            </a:r>
            <a:endParaRPr/>
          </a:p>
          <a:p>
            <a:pPr indent="0" lvl="0" marL="0" rtl="0" algn="l">
              <a:lnSpc>
                <a:spcPct val="100000"/>
              </a:lnSpc>
              <a:spcBef>
                <a:spcPts val="0"/>
              </a:spcBef>
              <a:spcAft>
                <a:spcPts val="0"/>
              </a:spcAft>
              <a:buSzPts val="1400"/>
              <a:buNone/>
            </a:pPr>
            <a:r>
              <a:t/>
            </a:r>
            <a:endParaRPr/>
          </a:p>
        </p:txBody>
      </p:sp>
      <p:sp>
        <p:nvSpPr>
          <p:cNvPr id="206" name="Google Shape;206;p13:notes"/>
          <p:cNvSpPr txBox="1"/>
          <p:nvPr>
            <p:ph idx="12" type="sldNum"/>
          </p:nvPr>
        </p:nvSpPr>
        <p:spPr>
          <a:xfrm>
            <a:off x="2963487" y="8835395"/>
            <a:ext cx="1083426" cy="466433"/>
          </a:xfrm>
          <a:prstGeom prst="rect">
            <a:avLst/>
          </a:prstGeom>
          <a:noFill/>
          <a:ln>
            <a:noFill/>
          </a:ln>
        </p:spPr>
        <p:txBody>
          <a:bodyPr anchorCtr="0" anchor="ctr" bIns="46575" lIns="93175" spcFirstLastPara="1" rIns="93175" wrap="square" tIns="46575">
            <a:noAutofit/>
          </a:bodyPr>
          <a:lstStyle/>
          <a:p>
            <a:pPr indent="0" lvl="0" marL="0" rtl="0" algn="ct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4:notes"/>
          <p:cNvSpPr/>
          <p:nvPr>
            <p:ph idx="2" type="sldImg"/>
          </p:nvPr>
        </p:nvSpPr>
        <p:spPr>
          <a:xfrm>
            <a:off x="715963" y="90170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5" name="Google Shape;215;p14:notes"/>
          <p:cNvSpPr txBox="1"/>
          <p:nvPr>
            <p:ph idx="1" type="body"/>
          </p:nvPr>
        </p:nvSpPr>
        <p:spPr>
          <a:xfrm>
            <a:off x="701040" y="4188583"/>
            <a:ext cx="5608320" cy="3660459"/>
          </a:xfrm>
          <a:prstGeom prst="rect">
            <a:avLst/>
          </a:prstGeom>
          <a:noFill/>
          <a:ln>
            <a:noFill/>
          </a:ln>
        </p:spPr>
        <p:txBody>
          <a:bodyPr anchorCtr="0" anchor="t" bIns="46575" lIns="93175" spcFirstLastPara="1" rIns="93175" wrap="square" tIns="46575">
            <a:noAutofit/>
          </a:bodyPr>
          <a:lstStyle/>
          <a:p>
            <a:pPr indent="0" lvl="0" marL="0" marR="0" rtl="0" algn="l">
              <a:lnSpc>
                <a:spcPct val="100000"/>
              </a:lnSpc>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(Slide 14)  The next question to ask yourself is how important the program is to people’s lives.  We know that nutrition programs are critical.  Everyone, regardless of wealth, status, or background, needs to eat.  We also know that delaying or denying a </a:t>
            </a:r>
            <a:r>
              <a:rPr lang="en-US"/>
              <a:t>participant</a:t>
            </a:r>
            <a:r>
              <a:rPr lang="en-US" sz="1100">
                <a:solidFill>
                  <a:schemeClr val="dk1"/>
                </a:solidFill>
                <a:latin typeface="Arial"/>
                <a:ea typeface="Arial"/>
                <a:cs typeface="Arial"/>
                <a:sym typeface="Arial"/>
              </a:rPr>
              <a:t>’s access to commodities or services could very well lead to serious or life-threatening situations for the client.  Another way to judge a program’s importance is to look at any compulsory client activities that are part of the program.  An example of this would be the requirement to provide nutrition education to CSFP participants.  </a:t>
            </a:r>
            <a:endParaRPr/>
          </a:p>
          <a:p>
            <a:pPr indent="0" lvl="0" marL="0" marR="0" rtl="0" algn="l">
              <a:lnSpc>
                <a:spcPct val="100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If you’ve determined that there is a need for a higher level of language assistance services but found that the resources you would need to expend to provide the services could cause damage to the agency’s health, explore other options like resource sharing.  Collaborating with other agencies when developing language assistance materials can save time and money for all agencies involved.  If the agency doesn’t have enough resources to develop LEP material and you cannot locate a collaboration opportunity, you must be able to substantiate the claim of insufficient resources when there is a potential services could be limited.  Be sure to work with your HRP program specialist to discuss the agency’s resource  and collaboration barriers.  The HRP may have access to resources that can help prevent unnecessary limitations when providing critical services to LEP clients.</a:t>
            </a:r>
            <a:endParaRPr/>
          </a:p>
        </p:txBody>
      </p:sp>
      <p:sp>
        <p:nvSpPr>
          <p:cNvPr id="216" name="Google Shape;216;p14:notes"/>
          <p:cNvSpPr txBox="1"/>
          <p:nvPr>
            <p:ph idx="12" type="sldNum"/>
          </p:nvPr>
        </p:nvSpPr>
        <p:spPr>
          <a:xfrm>
            <a:off x="2963487" y="8835395"/>
            <a:ext cx="1083426" cy="466433"/>
          </a:xfrm>
          <a:prstGeom prst="rect">
            <a:avLst/>
          </a:prstGeom>
          <a:noFill/>
          <a:ln>
            <a:noFill/>
          </a:ln>
        </p:spPr>
        <p:txBody>
          <a:bodyPr anchorCtr="0" anchor="ctr" bIns="46575" lIns="93175" spcFirstLastPara="1" rIns="93175" wrap="square" tIns="46575">
            <a:noAutofit/>
          </a:bodyPr>
          <a:lstStyle/>
          <a:p>
            <a:pPr indent="0" lvl="0" marL="0" rtl="0" algn="ct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9:notes"/>
          <p:cNvSpPr/>
          <p:nvPr>
            <p:ph idx="2" type="sldImg"/>
          </p:nvPr>
        </p:nvSpPr>
        <p:spPr>
          <a:xfrm>
            <a:off x="715963" y="90170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5" name="Google Shape;225;p19:notes"/>
          <p:cNvSpPr txBox="1"/>
          <p:nvPr>
            <p:ph idx="1" type="body"/>
          </p:nvPr>
        </p:nvSpPr>
        <p:spPr>
          <a:xfrm>
            <a:off x="701040" y="4188583"/>
            <a:ext cx="5608320" cy="3660459"/>
          </a:xfrm>
          <a:prstGeom prst="rect">
            <a:avLst/>
          </a:prstGeom>
          <a:noFill/>
          <a:ln>
            <a:noFill/>
          </a:ln>
        </p:spPr>
        <p:txBody>
          <a:bodyPr anchorCtr="0" anchor="t" bIns="46575" lIns="93175" spcFirstLastPara="1" rIns="93175" wrap="square" tIns="46575">
            <a:noAutofit/>
          </a:bodyPr>
          <a:lstStyle/>
          <a:p>
            <a:pPr indent="0" lvl="0" marL="0" marR="0" rtl="0" algn="l">
              <a:lnSpc>
                <a:spcPct val="100000"/>
              </a:lnSpc>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(Slide 1</a:t>
            </a:r>
            <a:r>
              <a:rPr lang="en-US"/>
              <a:t>5</a:t>
            </a:r>
            <a:r>
              <a:rPr lang="en-US" sz="1100">
                <a:solidFill>
                  <a:schemeClr val="dk1"/>
                </a:solidFill>
                <a:latin typeface="Arial"/>
                <a:ea typeface="Arial"/>
                <a:cs typeface="Arial"/>
                <a:sym typeface="Arial"/>
              </a:rPr>
              <a:t>)  In order to advise clients of their rights when participating in assistance programs, agencies need to employ an effective public notification system that has information about program availability, understand how to file a complaint of discrimination, and prominently display the USDA FNS nondiscrimination statement.</a:t>
            </a:r>
            <a:endParaRPr/>
          </a:p>
          <a:p>
            <a:pPr indent="0" lvl="0" marL="0" rtl="0" algn="l">
              <a:lnSpc>
                <a:spcPct val="100000"/>
              </a:lnSpc>
              <a:spcBef>
                <a:spcPts val="0"/>
              </a:spcBef>
              <a:spcAft>
                <a:spcPts val="0"/>
              </a:spcAft>
              <a:buSzPts val="1400"/>
              <a:buNone/>
            </a:pPr>
            <a:r>
              <a:t/>
            </a:r>
            <a:endParaRPr/>
          </a:p>
        </p:txBody>
      </p:sp>
      <p:sp>
        <p:nvSpPr>
          <p:cNvPr id="226" name="Google Shape;226;p19:notes"/>
          <p:cNvSpPr txBox="1"/>
          <p:nvPr>
            <p:ph idx="12" type="sldNum"/>
          </p:nvPr>
        </p:nvSpPr>
        <p:spPr>
          <a:xfrm>
            <a:off x="2963487" y="8835395"/>
            <a:ext cx="1083426" cy="466433"/>
          </a:xfrm>
          <a:prstGeom prst="rect">
            <a:avLst/>
          </a:prstGeom>
          <a:noFill/>
          <a:ln>
            <a:noFill/>
          </a:ln>
        </p:spPr>
        <p:txBody>
          <a:bodyPr anchorCtr="0" anchor="ctr" bIns="46575" lIns="93175" spcFirstLastPara="1" rIns="93175" wrap="square" tIns="46575">
            <a:noAutofit/>
          </a:bodyPr>
          <a:lstStyle/>
          <a:p>
            <a:pPr indent="0" lvl="0" marL="0" rtl="0" algn="ct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20:notes"/>
          <p:cNvSpPr/>
          <p:nvPr>
            <p:ph idx="2" type="sldImg"/>
          </p:nvPr>
        </p:nvSpPr>
        <p:spPr>
          <a:xfrm>
            <a:off x="715963" y="90170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p20:notes"/>
          <p:cNvSpPr txBox="1"/>
          <p:nvPr>
            <p:ph idx="1" type="body"/>
          </p:nvPr>
        </p:nvSpPr>
        <p:spPr>
          <a:xfrm>
            <a:off x="701040" y="4473893"/>
            <a:ext cx="5608320" cy="4225990"/>
          </a:xfrm>
          <a:prstGeom prst="rect">
            <a:avLst/>
          </a:prstGeom>
          <a:noFill/>
          <a:ln>
            <a:noFill/>
          </a:ln>
        </p:spPr>
        <p:txBody>
          <a:bodyPr anchorCtr="0" anchor="t" bIns="46575" lIns="93175" spcFirstLastPara="1" rIns="93175" wrap="square" tIns="46575">
            <a:noAutofit/>
          </a:bodyPr>
          <a:lstStyle/>
          <a:p>
            <a:pPr indent="0" lvl="0" marL="0" marR="0" rtl="0" algn="l">
              <a:lnSpc>
                <a:spcPct val="100000"/>
              </a:lnSpc>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(Slide </a:t>
            </a:r>
            <a:r>
              <a:rPr lang="en-US"/>
              <a:t>16</a:t>
            </a:r>
            <a:r>
              <a:rPr lang="en-US" sz="1100">
                <a:solidFill>
                  <a:schemeClr val="dk1"/>
                </a:solidFill>
                <a:latin typeface="Arial"/>
                <a:ea typeface="Arial"/>
                <a:cs typeface="Arial"/>
                <a:sym typeface="Arial"/>
              </a:rPr>
              <a:t>)  “And Justice for All” posters help bolster your notification system by clearly presenting the client with Federal nondiscrimination policy.  “And Justice for All” posters must be prominently displayed in the original size of 11-inches wide by 17-inches tall.  Full color or grayscale displays are allowable.  However, the preference is for full size posters in color, procured by State Agency or FNS. The green AD-475A poster is for use by CSFP and TEFAP agencies. Remember, the poster needs to be seen where the service is being provided.</a:t>
            </a:r>
            <a:endParaRPr/>
          </a:p>
        </p:txBody>
      </p:sp>
      <p:sp>
        <p:nvSpPr>
          <p:cNvPr id="236" name="Google Shape;236;p20:notes"/>
          <p:cNvSpPr txBox="1"/>
          <p:nvPr>
            <p:ph idx="12" type="sldNum"/>
          </p:nvPr>
        </p:nvSpPr>
        <p:spPr>
          <a:xfrm>
            <a:off x="2963487" y="8835395"/>
            <a:ext cx="1083426" cy="466433"/>
          </a:xfrm>
          <a:prstGeom prst="rect">
            <a:avLst/>
          </a:prstGeom>
          <a:noFill/>
          <a:ln>
            <a:noFill/>
          </a:ln>
        </p:spPr>
        <p:txBody>
          <a:bodyPr anchorCtr="0" anchor="ctr" bIns="46575" lIns="93175" spcFirstLastPara="1" rIns="93175" wrap="square" tIns="46575">
            <a:noAutofit/>
          </a:bodyPr>
          <a:lstStyle/>
          <a:p>
            <a:pPr indent="0" lvl="0" marL="0" rtl="0" algn="ct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21:notes"/>
          <p:cNvSpPr/>
          <p:nvPr>
            <p:ph idx="2" type="sldImg"/>
          </p:nvPr>
        </p:nvSpPr>
        <p:spPr>
          <a:xfrm>
            <a:off x="715963" y="90170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 name="Google Shape;246;p21:notes"/>
          <p:cNvSpPr txBox="1"/>
          <p:nvPr>
            <p:ph idx="1" type="body"/>
          </p:nvPr>
        </p:nvSpPr>
        <p:spPr>
          <a:xfrm>
            <a:off x="701040" y="4473892"/>
            <a:ext cx="5608320" cy="4047809"/>
          </a:xfrm>
          <a:prstGeom prst="rect">
            <a:avLst/>
          </a:prstGeom>
          <a:noFill/>
          <a:ln>
            <a:noFill/>
          </a:ln>
        </p:spPr>
        <p:txBody>
          <a:bodyPr anchorCtr="0" anchor="t" bIns="46575" lIns="93175" spcFirstLastPara="1" rIns="93175" wrap="square" tIns="46575">
            <a:noAutofit/>
          </a:bodyPr>
          <a:lstStyle/>
          <a:p>
            <a:pPr indent="0" lvl="0" marL="0" marR="0" rtl="0" algn="l">
              <a:lnSpc>
                <a:spcPct val="100000"/>
              </a:lnSpc>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(Slide </a:t>
            </a:r>
            <a:r>
              <a:rPr lang="en-US"/>
              <a:t>17</a:t>
            </a:r>
            <a:r>
              <a:rPr lang="en-US" sz="1100">
                <a:solidFill>
                  <a:schemeClr val="dk1"/>
                </a:solidFill>
                <a:latin typeface="Arial"/>
                <a:ea typeface="Arial"/>
                <a:cs typeface="Arial"/>
                <a:sym typeface="Arial"/>
              </a:rPr>
              <a:t>)  Program availability notification will include on its materials the hours the distribution site is open, the phone number, program eligibility and participation information, and the nondiscrimination statement.</a:t>
            </a:r>
            <a:endParaRPr/>
          </a:p>
        </p:txBody>
      </p:sp>
      <p:sp>
        <p:nvSpPr>
          <p:cNvPr id="247" name="Google Shape;247;p21:notes"/>
          <p:cNvSpPr txBox="1"/>
          <p:nvPr>
            <p:ph idx="12" type="sldNum"/>
          </p:nvPr>
        </p:nvSpPr>
        <p:spPr>
          <a:xfrm>
            <a:off x="2963487" y="8835395"/>
            <a:ext cx="1083426" cy="466433"/>
          </a:xfrm>
          <a:prstGeom prst="rect">
            <a:avLst/>
          </a:prstGeom>
          <a:noFill/>
          <a:ln>
            <a:noFill/>
          </a:ln>
        </p:spPr>
        <p:txBody>
          <a:bodyPr anchorCtr="0" anchor="ctr" bIns="46575" lIns="93175" spcFirstLastPara="1" rIns="93175" wrap="square" tIns="46575">
            <a:noAutofit/>
          </a:bodyPr>
          <a:lstStyle/>
          <a:p>
            <a:pPr indent="0" lvl="0" marL="0" rtl="0" algn="ct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22:notes"/>
          <p:cNvSpPr/>
          <p:nvPr>
            <p:ph idx="2" type="sldImg"/>
          </p:nvPr>
        </p:nvSpPr>
        <p:spPr>
          <a:xfrm>
            <a:off x="715963" y="90170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6" name="Google Shape;256;p22:notes"/>
          <p:cNvSpPr txBox="1"/>
          <p:nvPr>
            <p:ph idx="1" type="body"/>
          </p:nvPr>
        </p:nvSpPr>
        <p:spPr>
          <a:xfrm>
            <a:off x="701040" y="4188583"/>
            <a:ext cx="5608320" cy="3660459"/>
          </a:xfrm>
          <a:prstGeom prst="rect">
            <a:avLst/>
          </a:prstGeom>
          <a:noFill/>
          <a:ln>
            <a:noFill/>
          </a:ln>
        </p:spPr>
        <p:txBody>
          <a:bodyPr anchorCtr="0" anchor="t" bIns="46575" lIns="93175" spcFirstLastPara="1" rIns="93175" wrap="square" tIns="46575">
            <a:noAutofit/>
          </a:bodyPr>
          <a:lstStyle/>
          <a:p>
            <a:pPr indent="0" lvl="0" marL="0" marR="0" rtl="0" algn="l">
              <a:lnSpc>
                <a:spcPct val="100000"/>
              </a:lnSpc>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(Slide </a:t>
            </a:r>
            <a:r>
              <a:rPr lang="en-US"/>
              <a:t>18</a:t>
            </a:r>
            <a:r>
              <a:rPr lang="en-US" sz="1100">
                <a:solidFill>
                  <a:schemeClr val="dk1"/>
                </a:solidFill>
                <a:latin typeface="Arial"/>
                <a:ea typeface="Arial"/>
                <a:cs typeface="Arial"/>
                <a:sym typeface="Arial"/>
              </a:rPr>
              <a:t>)  Notification systems and other important information need to be delivered in a way that allows clients and prospective clients to receive the information.  Sometimes, common ways of presenting information can cause difficulty for people with certain disabilities.  For example, a person with a total loss of vision may need written information provided in an audio format or in Braille.  A person with a partial loss of vision may not need audio or Braille and may be comfortable seeing the same information in a large-print format.  Different disabilities require different accommodations.  Be sure to work with the client to provide the most effective, reasonable accommodation that will allow the client the same opportunity to participate in programs as those who do not have disabilities.</a:t>
            </a:r>
            <a:endParaRPr/>
          </a:p>
          <a:p>
            <a:pPr indent="0" lvl="0" marL="0" rtl="0" algn="l">
              <a:lnSpc>
                <a:spcPct val="100000"/>
              </a:lnSpc>
              <a:spcBef>
                <a:spcPts val="0"/>
              </a:spcBef>
              <a:spcAft>
                <a:spcPts val="0"/>
              </a:spcAft>
              <a:buSzPts val="1400"/>
              <a:buNone/>
            </a:pPr>
            <a:r>
              <a:t/>
            </a:r>
            <a:endParaRPr/>
          </a:p>
        </p:txBody>
      </p:sp>
      <p:sp>
        <p:nvSpPr>
          <p:cNvPr id="257" name="Google Shape;257;p22:notes"/>
          <p:cNvSpPr txBox="1"/>
          <p:nvPr>
            <p:ph idx="12" type="sldNum"/>
          </p:nvPr>
        </p:nvSpPr>
        <p:spPr>
          <a:xfrm>
            <a:off x="2963487" y="8835395"/>
            <a:ext cx="1083426" cy="466433"/>
          </a:xfrm>
          <a:prstGeom prst="rect">
            <a:avLst/>
          </a:prstGeom>
          <a:noFill/>
          <a:ln>
            <a:noFill/>
          </a:ln>
        </p:spPr>
        <p:txBody>
          <a:bodyPr anchorCtr="0" anchor="ctr" bIns="46575" lIns="93175" spcFirstLastPara="1" rIns="93175" wrap="square" tIns="46575">
            <a:noAutofit/>
          </a:bodyPr>
          <a:lstStyle/>
          <a:p>
            <a:pPr indent="0" lvl="0" marL="0" rtl="0" algn="ct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23:notes"/>
          <p:cNvSpPr/>
          <p:nvPr>
            <p:ph idx="2" type="sldImg"/>
          </p:nvPr>
        </p:nvSpPr>
        <p:spPr>
          <a:xfrm>
            <a:off x="715963" y="90170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3" name="Google Shape;273;p23:notes"/>
          <p:cNvSpPr txBox="1"/>
          <p:nvPr>
            <p:ph idx="1" type="body"/>
          </p:nvPr>
        </p:nvSpPr>
        <p:spPr>
          <a:xfrm>
            <a:off x="701040" y="4188582"/>
            <a:ext cx="5608320" cy="4093665"/>
          </a:xfrm>
          <a:prstGeom prst="rect">
            <a:avLst/>
          </a:prstGeom>
          <a:noFill/>
          <a:ln>
            <a:noFill/>
          </a:ln>
        </p:spPr>
        <p:txBody>
          <a:bodyPr anchorCtr="0" anchor="t" bIns="46575" lIns="93175" spcFirstLastPara="1" rIns="93175" wrap="square" tIns="46575">
            <a:noAutofit/>
          </a:bodyPr>
          <a:lstStyle/>
          <a:p>
            <a:pPr indent="0" lvl="0" marL="0" marR="0" rtl="0" algn="l">
              <a:lnSpc>
                <a:spcPct val="100000"/>
              </a:lnSpc>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(Slide </a:t>
            </a:r>
            <a:r>
              <a:rPr lang="en-US"/>
              <a:t>19</a:t>
            </a:r>
            <a:r>
              <a:rPr lang="en-US" sz="1100">
                <a:solidFill>
                  <a:schemeClr val="dk1"/>
                </a:solidFill>
                <a:latin typeface="Arial"/>
                <a:ea typeface="Arial"/>
                <a:cs typeface="Arial"/>
                <a:sym typeface="Arial"/>
              </a:rPr>
              <a:t>)  The USDA FNS nondiscrimination statement informs people of a program’s legally protected bases and provides USDA contact details so people can get a version of the statement in an alternate format or file a complaint of discrimination directly with the USDA. All materials and sources used to inform the public about USDA FNS programs must contain the nondiscrimination statement.  For websites, you have the option of placing the statement on the program information home page or linking to it.  If you do put the statement on your website, it does not need to go on every page—just on the program home page.  The full, authorized nondiscrimination statement is about one-thousand, six-hundred characters.  When drafting larger materials like pamphlets, brochures, or booklets, use the full, authorized nondiscrimination statement.  Sometimes, a smaller item is used to promote services.  Materials like one-sheet flyers, door hangers, and appointment or post cards don’t have the space for the full statement.  When drafting these smaller items, USDA allows the use of the short nondiscrimination statement.  Small giveaway materials you might use when tabling or canvassing, like pens, note pads, and grocery bags, are called “reinforcements”.  These items are not required to have a full or short nondiscrimination statement.</a:t>
            </a:r>
            <a:endParaRPr/>
          </a:p>
          <a:p>
            <a:pPr indent="0" lvl="0" marL="0" rtl="0" algn="l">
              <a:lnSpc>
                <a:spcPct val="100000"/>
              </a:lnSpc>
              <a:spcBef>
                <a:spcPts val="0"/>
              </a:spcBef>
              <a:spcAft>
                <a:spcPts val="0"/>
              </a:spcAft>
              <a:buSzPts val="1400"/>
              <a:buNone/>
            </a:pPr>
            <a:r>
              <a:t/>
            </a:r>
            <a:endParaRPr/>
          </a:p>
        </p:txBody>
      </p:sp>
      <p:sp>
        <p:nvSpPr>
          <p:cNvPr id="274" name="Google Shape;274;p23:notes"/>
          <p:cNvSpPr txBox="1"/>
          <p:nvPr>
            <p:ph idx="12" type="sldNum"/>
          </p:nvPr>
        </p:nvSpPr>
        <p:spPr>
          <a:xfrm>
            <a:off x="2963487" y="8835395"/>
            <a:ext cx="1083426" cy="466433"/>
          </a:xfrm>
          <a:prstGeom prst="rect">
            <a:avLst/>
          </a:prstGeom>
          <a:noFill/>
          <a:ln>
            <a:noFill/>
          </a:ln>
        </p:spPr>
        <p:txBody>
          <a:bodyPr anchorCtr="0" anchor="ctr" bIns="46575" lIns="93175" spcFirstLastPara="1" rIns="93175" wrap="square" tIns="46575">
            <a:noAutofit/>
          </a:bodyPr>
          <a:lstStyle/>
          <a:p>
            <a:pPr indent="0" lvl="0" marL="0" rtl="0" algn="ct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p:nvPr>
            <p:ph idx="2" type="sldImg"/>
          </p:nvPr>
        </p:nvSpPr>
        <p:spPr>
          <a:xfrm>
            <a:off x="715963" y="90170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 name="Google Shape;94;p2:notes"/>
          <p:cNvSpPr txBox="1"/>
          <p:nvPr>
            <p:ph idx="1" type="body"/>
          </p:nvPr>
        </p:nvSpPr>
        <p:spPr>
          <a:xfrm>
            <a:off x="701040" y="4188583"/>
            <a:ext cx="5608320" cy="3660459"/>
          </a:xfrm>
          <a:prstGeom prst="rect">
            <a:avLst/>
          </a:prstGeom>
          <a:noFill/>
          <a:ln>
            <a:noFill/>
          </a:ln>
        </p:spPr>
        <p:txBody>
          <a:bodyPr anchorCtr="0" anchor="t" bIns="46575" lIns="93175" spcFirstLastPara="1" rIns="93175" wrap="square" tIns="46575">
            <a:noAutofit/>
          </a:bodyPr>
          <a:lstStyle/>
          <a:p>
            <a:pPr indent="0" lvl="0" marL="0" marR="0" rtl="0" algn="l">
              <a:lnSpc>
                <a:spcPct val="100000"/>
              </a:lnSpc>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(Slide 2)  </a:t>
            </a:r>
            <a:r>
              <a:rPr lang="en-US"/>
              <a:t>USDA Food and Nutrition Services (FNS) requires civil rights training for people involved in all administrative levels of programs that receive Federal financial assistance. It is also a requirement of the Coordinated Hunger Relief Program (CHRP).  People who receive this training include staff and volunteers who regularly interact with program applicants and participants, and those who determine eligibility. Civil rights training must be completed each year. Complete review of this presentation</a:t>
            </a:r>
            <a:r>
              <a:rPr lang="en-US" sz="1100">
                <a:solidFill>
                  <a:schemeClr val="dk1"/>
                </a:solidFill>
                <a:latin typeface="Arial"/>
                <a:ea typeface="Arial"/>
                <a:cs typeface="Arial"/>
                <a:sym typeface="Arial"/>
              </a:rPr>
              <a:t> satisfies annual civil rights training requirements for the Commodity Senior Food Program and The Emergency Food Assistance Program.  </a:t>
            </a:r>
            <a:endParaRPr sz="1100"/>
          </a:p>
        </p:txBody>
      </p:sp>
      <p:sp>
        <p:nvSpPr>
          <p:cNvPr id="95" name="Google Shape;95;p2:notes"/>
          <p:cNvSpPr txBox="1"/>
          <p:nvPr>
            <p:ph idx="12" type="sldNum"/>
          </p:nvPr>
        </p:nvSpPr>
        <p:spPr>
          <a:xfrm>
            <a:off x="2963487" y="8835395"/>
            <a:ext cx="1083426" cy="466433"/>
          </a:xfrm>
          <a:prstGeom prst="rect">
            <a:avLst/>
          </a:prstGeom>
          <a:noFill/>
          <a:ln>
            <a:noFill/>
          </a:ln>
        </p:spPr>
        <p:txBody>
          <a:bodyPr anchorCtr="0" anchor="ctr" bIns="46575" lIns="93175" spcFirstLastPara="1" rIns="93175" wrap="square" tIns="46575">
            <a:noAutofit/>
          </a:bodyPr>
          <a:lstStyle/>
          <a:p>
            <a:pPr indent="0" lvl="0" marL="0" rtl="0" algn="ct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24:notes"/>
          <p:cNvSpPr/>
          <p:nvPr>
            <p:ph idx="2" type="sldImg"/>
          </p:nvPr>
        </p:nvSpPr>
        <p:spPr>
          <a:xfrm>
            <a:off x="715963" y="90170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2" name="Google Shape;282;p24:notes"/>
          <p:cNvSpPr txBox="1"/>
          <p:nvPr>
            <p:ph idx="1" type="body"/>
          </p:nvPr>
        </p:nvSpPr>
        <p:spPr>
          <a:xfrm>
            <a:off x="701040" y="4188583"/>
            <a:ext cx="5608320" cy="4646812"/>
          </a:xfrm>
          <a:prstGeom prst="rect">
            <a:avLst/>
          </a:prstGeom>
          <a:noFill/>
          <a:ln>
            <a:noFill/>
          </a:ln>
        </p:spPr>
        <p:txBody>
          <a:bodyPr anchorCtr="0" anchor="t" bIns="46575" lIns="93175" spcFirstLastPara="1" rIns="93175" wrap="square" tIns="46575">
            <a:noAutofit/>
          </a:bodyPr>
          <a:lstStyle/>
          <a:p>
            <a:pPr indent="0" lvl="0" marL="0" marR="0" rtl="0" algn="l">
              <a:lnSpc>
                <a:spcPct val="100000"/>
              </a:lnSpc>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(Slide 2</a:t>
            </a:r>
            <a:r>
              <a:rPr lang="en-US"/>
              <a:t>0</a:t>
            </a:r>
            <a:r>
              <a:rPr lang="en-US" sz="1100">
                <a:solidFill>
                  <a:schemeClr val="dk1"/>
                </a:solidFill>
                <a:latin typeface="Arial"/>
                <a:ea typeface="Arial"/>
                <a:cs typeface="Arial"/>
                <a:sym typeface="Arial"/>
              </a:rPr>
              <a:t>)  The USDA has found that many civil rights complaints aren’t caused by agency discrimination based on a protected base but are instead related to a person’s perception of the customer service they receive.  When people receive poor customer service, they may believe the root cause of the behavior is discriminatory and file a complaint. They may be right, but they could also be wrong.  Either way, the person carries the perception that they have been subject to discrimination in a Federally assisted program, and that perception provides reasonable cause to file the complaint and start an investigation.  Also, a person who feels uncomfortable visiting an agency for service due to past perceptions of discrimination may choose to go to elsewhere for services.  The person may also believe that they will receive the same treatment at other locations and choose to stop seeking assistance altogether.  Avoid having poor customer service as the cause of a civil rights complaint by coaching staff and volunteers on some of the ways we can provide excellent customer service without incurring additional costs or causing inefficiencies.  We want clients to be informed and feel appreciated, so simple things like listening to client concerns, explaining program rules, and asking for feedback on our performance go a very long way.</a:t>
            </a:r>
            <a:endParaRPr/>
          </a:p>
        </p:txBody>
      </p:sp>
      <p:sp>
        <p:nvSpPr>
          <p:cNvPr id="283" name="Google Shape;283;p24:notes"/>
          <p:cNvSpPr txBox="1"/>
          <p:nvPr>
            <p:ph idx="12" type="sldNum"/>
          </p:nvPr>
        </p:nvSpPr>
        <p:spPr>
          <a:xfrm>
            <a:off x="2963487" y="8835395"/>
            <a:ext cx="1083426" cy="466433"/>
          </a:xfrm>
          <a:prstGeom prst="rect">
            <a:avLst/>
          </a:prstGeom>
          <a:noFill/>
          <a:ln>
            <a:noFill/>
          </a:ln>
        </p:spPr>
        <p:txBody>
          <a:bodyPr anchorCtr="0" anchor="ctr" bIns="46575" lIns="93175" spcFirstLastPara="1" rIns="93175" wrap="square" tIns="46575">
            <a:noAutofit/>
          </a:bodyPr>
          <a:lstStyle/>
          <a:p>
            <a:pPr indent="0" lvl="0" marL="0" rtl="0" algn="ct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25:notes"/>
          <p:cNvSpPr/>
          <p:nvPr>
            <p:ph idx="2" type="sldImg"/>
          </p:nvPr>
        </p:nvSpPr>
        <p:spPr>
          <a:xfrm>
            <a:off x="715963" y="90170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3" name="Google Shape;293;p25:notes"/>
          <p:cNvSpPr txBox="1"/>
          <p:nvPr>
            <p:ph idx="1" type="body"/>
          </p:nvPr>
        </p:nvSpPr>
        <p:spPr>
          <a:xfrm>
            <a:off x="701040" y="4188582"/>
            <a:ext cx="5608320" cy="4424674"/>
          </a:xfrm>
          <a:prstGeom prst="rect">
            <a:avLst/>
          </a:prstGeom>
          <a:noFill/>
          <a:ln>
            <a:noFill/>
          </a:ln>
        </p:spPr>
        <p:txBody>
          <a:bodyPr anchorCtr="0" anchor="t" bIns="46575" lIns="93175" spcFirstLastPara="1" rIns="93175" wrap="square" tIns="46575">
            <a:noAutofit/>
          </a:bodyPr>
          <a:lstStyle/>
          <a:p>
            <a:pPr indent="0" lvl="0" marL="0" marR="0" rtl="0" algn="l">
              <a:lnSpc>
                <a:spcPct val="100000"/>
              </a:lnSpc>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(Slide 2</a:t>
            </a:r>
            <a:r>
              <a:rPr lang="en-US"/>
              <a:t>1</a:t>
            </a:r>
            <a:r>
              <a:rPr lang="en-US" sz="1100">
                <a:solidFill>
                  <a:schemeClr val="dk1"/>
                </a:solidFill>
                <a:latin typeface="Arial"/>
                <a:ea typeface="Arial"/>
                <a:cs typeface="Arial"/>
                <a:sym typeface="Arial"/>
              </a:rPr>
              <a:t>)  It does not need to be a client or prospective client who files a complaint of discrimination against your agency.  Anyone has the right to file a complaint of discrimination.  For example, a person who is not in need of agency services and is simply passing by your building could see something that leads the person to believe that what they saw was a discriminatory practice.  That person has the same right to file a complaint as that of a program participant.  Written complaints can be submitted in a number of ways.  The HRP has developed standardized forms that are recommended for use, but clients must not be required to use an HRP form or any specific form at all.  For example, a complaint written on the back of a flyer or printed on sheet of copy paper are as legitimate as those written on an HRP form and must be accepted.  People may choose to complain verbally, too.  When receiving a verbal complaint, agencies are obligated to offer assistance.  Use the appropriate HRP form to capture relevant information, submit the complaint, and document related events.  People also have the right to file a claim anonymously.  When this happens, advise the person that the complaint will be handled with the same urgency as other complaints, but the USDA, HRP and your agency will not be able to reach out to inform the person of complaint findings or to gather additional information.</a:t>
            </a:r>
            <a:endParaRPr/>
          </a:p>
          <a:p>
            <a:pPr indent="0" lvl="0" marL="0" rtl="0" algn="l">
              <a:lnSpc>
                <a:spcPct val="100000"/>
              </a:lnSpc>
              <a:spcBef>
                <a:spcPts val="0"/>
              </a:spcBef>
              <a:spcAft>
                <a:spcPts val="0"/>
              </a:spcAft>
              <a:buSzPts val="1400"/>
              <a:buNone/>
            </a:pPr>
            <a:r>
              <a:t/>
            </a:r>
            <a:endParaRPr/>
          </a:p>
        </p:txBody>
      </p:sp>
      <p:sp>
        <p:nvSpPr>
          <p:cNvPr id="294" name="Google Shape;294;p25:notes"/>
          <p:cNvSpPr txBox="1"/>
          <p:nvPr>
            <p:ph idx="12" type="sldNum"/>
          </p:nvPr>
        </p:nvSpPr>
        <p:spPr>
          <a:xfrm>
            <a:off x="2963487" y="8835395"/>
            <a:ext cx="1083426" cy="466433"/>
          </a:xfrm>
          <a:prstGeom prst="rect">
            <a:avLst/>
          </a:prstGeom>
          <a:noFill/>
          <a:ln>
            <a:noFill/>
          </a:ln>
        </p:spPr>
        <p:txBody>
          <a:bodyPr anchorCtr="0" anchor="ctr" bIns="46575" lIns="93175" spcFirstLastPara="1" rIns="93175" wrap="square" tIns="46575">
            <a:noAutofit/>
          </a:bodyPr>
          <a:lstStyle/>
          <a:p>
            <a:pPr indent="0" lvl="0" marL="0" rtl="0" algn="ct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26:notes"/>
          <p:cNvSpPr/>
          <p:nvPr>
            <p:ph idx="2" type="sldImg"/>
          </p:nvPr>
        </p:nvSpPr>
        <p:spPr>
          <a:xfrm>
            <a:off x="715963" y="90170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2" name="Google Shape;302;p26:notes"/>
          <p:cNvSpPr txBox="1"/>
          <p:nvPr>
            <p:ph idx="1" type="body"/>
          </p:nvPr>
        </p:nvSpPr>
        <p:spPr>
          <a:xfrm>
            <a:off x="701040" y="4188583"/>
            <a:ext cx="5608320" cy="3660459"/>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rPr lang="en-US" sz="1100">
                <a:solidFill>
                  <a:schemeClr val="dk1"/>
                </a:solidFill>
                <a:latin typeface="Arial"/>
                <a:ea typeface="Arial"/>
                <a:cs typeface="Arial"/>
                <a:sym typeface="Arial"/>
              </a:rPr>
              <a:t>(Slide 2</a:t>
            </a:r>
            <a:r>
              <a:rPr lang="en-US"/>
              <a:t>2</a:t>
            </a:r>
            <a:r>
              <a:rPr lang="en-US" sz="1100">
                <a:solidFill>
                  <a:schemeClr val="dk1"/>
                </a:solidFill>
                <a:latin typeface="Arial"/>
                <a:ea typeface="Arial"/>
                <a:cs typeface="Arial"/>
                <a:sym typeface="Arial"/>
              </a:rPr>
              <a:t>)  Form HRP-1014A is used for complaints against agencies. When the complaint involves multiple programs, or the involved program is not readily identifiable, you can use either form.  The primary concern is to capture the information needed to begin the investigation. </a:t>
            </a:r>
            <a:r>
              <a:rPr lang="en-US" sz="1100">
                <a:latin typeface="Quattrocento Sans"/>
                <a:ea typeface="Quattrocento Sans"/>
                <a:cs typeface="Quattrocento Sans"/>
                <a:sym typeface="Quattrocento Sans"/>
              </a:rPr>
              <a:t>Individuals always have the right to file directly with FNS.</a:t>
            </a:r>
            <a:endParaRPr sz="1200">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303" name="Google Shape;303;p26:notes"/>
          <p:cNvSpPr txBox="1"/>
          <p:nvPr>
            <p:ph idx="12" type="sldNum"/>
          </p:nvPr>
        </p:nvSpPr>
        <p:spPr>
          <a:xfrm>
            <a:off x="2963487" y="8835395"/>
            <a:ext cx="1083426" cy="466433"/>
          </a:xfrm>
          <a:prstGeom prst="rect">
            <a:avLst/>
          </a:prstGeom>
          <a:noFill/>
          <a:ln>
            <a:noFill/>
          </a:ln>
        </p:spPr>
        <p:txBody>
          <a:bodyPr anchorCtr="0" anchor="ctr" bIns="46575" lIns="93175" spcFirstLastPara="1" rIns="93175" wrap="square" tIns="46575">
            <a:noAutofit/>
          </a:bodyPr>
          <a:lstStyle/>
          <a:p>
            <a:pPr indent="0" lvl="0" marL="0" rtl="0" algn="ct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27:notes"/>
          <p:cNvSpPr/>
          <p:nvPr>
            <p:ph idx="2" type="sldImg"/>
          </p:nvPr>
        </p:nvSpPr>
        <p:spPr>
          <a:xfrm>
            <a:off x="715963" y="90170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2" name="Google Shape;312;p27:notes"/>
          <p:cNvSpPr txBox="1"/>
          <p:nvPr>
            <p:ph idx="1" type="body"/>
          </p:nvPr>
        </p:nvSpPr>
        <p:spPr>
          <a:xfrm>
            <a:off x="701040" y="4188583"/>
            <a:ext cx="5608320" cy="3340094"/>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rPr lang="en-US" sz="1100">
                <a:solidFill>
                  <a:schemeClr val="dk1"/>
                </a:solidFill>
                <a:latin typeface="Arial"/>
                <a:ea typeface="Arial"/>
                <a:cs typeface="Arial"/>
                <a:sym typeface="Arial"/>
              </a:rPr>
              <a:t>(Slide 2</a:t>
            </a:r>
            <a:r>
              <a:rPr lang="en-US"/>
              <a:t>3</a:t>
            </a:r>
            <a:r>
              <a:rPr lang="en-US" sz="1100">
                <a:solidFill>
                  <a:schemeClr val="dk1"/>
                </a:solidFill>
                <a:latin typeface="Arial"/>
                <a:ea typeface="Arial"/>
                <a:cs typeface="Arial"/>
                <a:sym typeface="Arial"/>
              </a:rPr>
              <a:t>)  Remember to treat verbal complaints received over the phone the same as those received in person.  For all complaints, vital information to document includes:</a:t>
            </a:r>
            <a:endParaRPr/>
          </a:p>
          <a:p>
            <a:pPr indent="0" lvl="0" marL="0" rtl="0" algn="l">
              <a:lnSpc>
                <a:spcPct val="100000"/>
              </a:lnSpc>
              <a:spcBef>
                <a:spcPts val="0"/>
              </a:spcBef>
              <a:spcAft>
                <a:spcPts val="0"/>
              </a:spcAft>
              <a:buSzPts val="1400"/>
              <a:buNone/>
            </a:pPr>
            <a:r>
              <a:rPr lang="en-US" sz="1100">
                <a:solidFill>
                  <a:schemeClr val="dk1"/>
                </a:solidFill>
                <a:latin typeface="Arial"/>
                <a:ea typeface="Arial"/>
                <a:cs typeface="Arial"/>
                <a:sym typeface="Arial"/>
              </a:rPr>
              <a:t>1. The complainant’s contact information, when the person does not want to remain anonymous;</a:t>
            </a:r>
            <a:endParaRPr/>
          </a:p>
          <a:p>
            <a:pPr indent="0" lvl="0" marL="0" rtl="0" algn="l">
              <a:lnSpc>
                <a:spcPct val="100000"/>
              </a:lnSpc>
              <a:spcBef>
                <a:spcPts val="0"/>
              </a:spcBef>
              <a:spcAft>
                <a:spcPts val="0"/>
              </a:spcAft>
              <a:buSzPts val="1400"/>
              <a:buNone/>
            </a:pPr>
            <a:r>
              <a:rPr lang="en-US" sz="1100">
                <a:solidFill>
                  <a:schemeClr val="dk1"/>
                </a:solidFill>
                <a:latin typeface="Arial"/>
                <a:ea typeface="Arial"/>
                <a:cs typeface="Arial"/>
                <a:sym typeface="Arial"/>
              </a:rPr>
              <a:t>2. The receiving agency’s contact information;</a:t>
            </a:r>
            <a:endParaRPr/>
          </a:p>
          <a:p>
            <a:pPr indent="0" lvl="0" marL="0" rtl="0" algn="l">
              <a:lnSpc>
                <a:spcPct val="100000"/>
              </a:lnSpc>
              <a:spcBef>
                <a:spcPts val="0"/>
              </a:spcBef>
              <a:spcAft>
                <a:spcPts val="0"/>
              </a:spcAft>
              <a:buSzPts val="1400"/>
              <a:buNone/>
            </a:pPr>
            <a:r>
              <a:rPr lang="en-US" sz="1100">
                <a:solidFill>
                  <a:schemeClr val="dk1"/>
                </a:solidFill>
                <a:latin typeface="Arial"/>
                <a:ea typeface="Arial"/>
                <a:cs typeface="Arial"/>
                <a:sym typeface="Arial"/>
              </a:rPr>
              <a:t>3. A description of the event or events leading to the complaint;</a:t>
            </a:r>
            <a:endParaRPr/>
          </a:p>
          <a:p>
            <a:pPr indent="0" lvl="0" marL="0" rtl="0" algn="l">
              <a:lnSpc>
                <a:spcPct val="100000"/>
              </a:lnSpc>
              <a:spcBef>
                <a:spcPts val="0"/>
              </a:spcBef>
              <a:spcAft>
                <a:spcPts val="0"/>
              </a:spcAft>
              <a:buSzPts val="1400"/>
              <a:buNone/>
            </a:pPr>
            <a:r>
              <a:rPr lang="en-US" sz="1100">
                <a:solidFill>
                  <a:schemeClr val="dk1"/>
                </a:solidFill>
                <a:latin typeface="Arial"/>
                <a:ea typeface="Arial"/>
                <a:cs typeface="Arial"/>
                <a:sym typeface="Arial"/>
              </a:rPr>
              <a:t>4. On what base or bases the person believes discrimination occurred;</a:t>
            </a:r>
            <a:endParaRPr/>
          </a:p>
          <a:p>
            <a:pPr indent="0" lvl="0" marL="0" rtl="0" algn="l">
              <a:lnSpc>
                <a:spcPct val="100000"/>
              </a:lnSpc>
              <a:spcBef>
                <a:spcPts val="0"/>
              </a:spcBef>
              <a:spcAft>
                <a:spcPts val="0"/>
              </a:spcAft>
              <a:buSzPts val="1400"/>
              <a:buNone/>
            </a:pPr>
            <a:r>
              <a:rPr lang="en-US" sz="1100">
                <a:solidFill>
                  <a:schemeClr val="dk1"/>
                </a:solidFill>
                <a:latin typeface="Arial"/>
                <a:ea typeface="Arial"/>
                <a:cs typeface="Arial"/>
                <a:sym typeface="Arial"/>
              </a:rPr>
              <a:t>5. The contact information of any witnesses, including agency staff or volunteers; we can ask clients and prospective clients to give us these details but cannot demand them.  We must never limit or deny access to services based on a witness’ choice not to be involved with the complaint.</a:t>
            </a:r>
            <a:endParaRPr/>
          </a:p>
          <a:p>
            <a:pPr indent="0" lvl="0" marL="0" rtl="0" algn="l">
              <a:lnSpc>
                <a:spcPct val="100000"/>
              </a:lnSpc>
              <a:spcBef>
                <a:spcPts val="0"/>
              </a:spcBef>
              <a:spcAft>
                <a:spcPts val="0"/>
              </a:spcAft>
              <a:buSzPts val="1400"/>
              <a:buNone/>
            </a:pPr>
            <a:r>
              <a:rPr lang="en-US" sz="1100">
                <a:solidFill>
                  <a:schemeClr val="dk1"/>
                </a:solidFill>
                <a:latin typeface="Arial"/>
                <a:ea typeface="Arial"/>
                <a:cs typeface="Arial"/>
                <a:sym typeface="Arial"/>
              </a:rPr>
              <a:t>6. The date the alleged discriminatory behavior occurred; and</a:t>
            </a:r>
            <a:endParaRPr/>
          </a:p>
          <a:p>
            <a:pPr indent="0" lvl="0" marL="0" rtl="0" algn="l">
              <a:lnSpc>
                <a:spcPct val="100000"/>
              </a:lnSpc>
              <a:spcBef>
                <a:spcPts val="0"/>
              </a:spcBef>
              <a:spcAft>
                <a:spcPts val="0"/>
              </a:spcAft>
              <a:buSzPts val="1400"/>
              <a:buNone/>
            </a:pPr>
            <a:r>
              <a:rPr lang="en-US" sz="1100">
                <a:solidFill>
                  <a:schemeClr val="dk1"/>
                </a:solidFill>
                <a:latin typeface="Arial"/>
                <a:ea typeface="Arial"/>
                <a:cs typeface="Arial"/>
                <a:sym typeface="Arial"/>
              </a:rPr>
              <a:t>7. If the behavior is ongoing, the date the behavior started.</a:t>
            </a:r>
            <a:endParaRPr/>
          </a:p>
        </p:txBody>
      </p:sp>
      <p:sp>
        <p:nvSpPr>
          <p:cNvPr id="313" name="Google Shape;313;p27:notes"/>
          <p:cNvSpPr txBox="1"/>
          <p:nvPr>
            <p:ph idx="12" type="sldNum"/>
          </p:nvPr>
        </p:nvSpPr>
        <p:spPr>
          <a:xfrm>
            <a:off x="2963487" y="8835395"/>
            <a:ext cx="1083426" cy="466433"/>
          </a:xfrm>
          <a:prstGeom prst="rect">
            <a:avLst/>
          </a:prstGeom>
          <a:noFill/>
          <a:ln>
            <a:noFill/>
          </a:ln>
        </p:spPr>
        <p:txBody>
          <a:bodyPr anchorCtr="0" anchor="ctr" bIns="46575" lIns="93175" spcFirstLastPara="1" rIns="93175" wrap="square" tIns="46575">
            <a:noAutofit/>
          </a:bodyPr>
          <a:lstStyle/>
          <a:p>
            <a:pPr indent="0" lvl="0" marL="0" rtl="0" algn="ct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28:notes"/>
          <p:cNvSpPr/>
          <p:nvPr>
            <p:ph idx="2" type="sldImg"/>
          </p:nvPr>
        </p:nvSpPr>
        <p:spPr>
          <a:xfrm>
            <a:off x="715963" y="90170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2" name="Google Shape;322;p28:notes"/>
          <p:cNvSpPr txBox="1"/>
          <p:nvPr>
            <p:ph idx="1" type="body"/>
          </p:nvPr>
        </p:nvSpPr>
        <p:spPr>
          <a:xfrm>
            <a:off x="701040" y="4188583"/>
            <a:ext cx="5608320" cy="3660459"/>
          </a:xfrm>
          <a:prstGeom prst="rect">
            <a:avLst/>
          </a:prstGeom>
          <a:noFill/>
          <a:ln>
            <a:noFill/>
          </a:ln>
        </p:spPr>
        <p:txBody>
          <a:bodyPr anchorCtr="0" anchor="t" bIns="46575" lIns="93175" spcFirstLastPara="1" rIns="93175" wrap="square" tIns="46575">
            <a:noAutofit/>
          </a:bodyPr>
          <a:lstStyle/>
          <a:p>
            <a:pPr indent="0" lvl="0" marL="0" marR="0" rtl="0" algn="l">
              <a:lnSpc>
                <a:spcPct val="100000"/>
              </a:lnSpc>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(Slide 2</a:t>
            </a:r>
            <a:r>
              <a:rPr lang="en-US"/>
              <a:t>4</a:t>
            </a:r>
            <a:r>
              <a:rPr lang="en-US" sz="1100">
                <a:solidFill>
                  <a:schemeClr val="dk1"/>
                </a:solidFill>
                <a:latin typeface="Arial"/>
                <a:ea typeface="Arial"/>
                <a:cs typeface="Arial"/>
                <a:sym typeface="Arial"/>
              </a:rPr>
              <a:t>)  Complaints of discrimination are processed within 90 days.  If you are a local commodity distribution agency, like a food pantry or congregate meal site, immediately forward a copy of the complaint to your regional food bank.  The regional food bank will begin working with the HRP to process the complaint and send it forward to HRP. Each agency must maintain a civil rights complaint log.  Use the log as a place to put copies of complaint forms and to document any actions or conversations related to the complaints.  The format of the log is up to the agency but must capture elements in the 2016 Memorandum of Understanding (MOU) between DES and USDA. Binders, folders, and similar items are acceptable.  Be sure that the complaint log’s location is known to staff and include its purpose in your internal agency trainings. </a:t>
            </a:r>
            <a:r>
              <a:rPr b="0" i="1" lang="en-US" sz="1100" u="none" cap="none" strike="noStrike">
                <a:solidFill>
                  <a:srgbClr val="000000"/>
                </a:solidFill>
                <a:latin typeface="Arial"/>
                <a:ea typeface="Arial"/>
                <a:cs typeface="Arial"/>
                <a:sym typeface="Arial"/>
              </a:rPr>
              <a:t>*For more information, contact RFB. </a:t>
            </a:r>
            <a:endParaRPr sz="1100">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323" name="Google Shape;323;p28:notes"/>
          <p:cNvSpPr txBox="1"/>
          <p:nvPr>
            <p:ph idx="12" type="sldNum"/>
          </p:nvPr>
        </p:nvSpPr>
        <p:spPr>
          <a:xfrm>
            <a:off x="2963487" y="8835395"/>
            <a:ext cx="1083426" cy="466433"/>
          </a:xfrm>
          <a:prstGeom prst="rect">
            <a:avLst/>
          </a:prstGeom>
          <a:noFill/>
          <a:ln>
            <a:noFill/>
          </a:ln>
        </p:spPr>
        <p:txBody>
          <a:bodyPr anchorCtr="0" anchor="ctr" bIns="46575" lIns="93175" spcFirstLastPara="1" rIns="93175" wrap="square" tIns="46575">
            <a:noAutofit/>
          </a:bodyPr>
          <a:lstStyle/>
          <a:p>
            <a:pPr indent="0" lvl="0" marL="0" rtl="0" algn="ct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29:notes"/>
          <p:cNvSpPr/>
          <p:nvPr>
            <p:ph idx="2" type="sldImg"/>
          </p:nvPr>
        </p:nvSpPr>
        <p:spPr>
          <a:xfrm>
            <a:off x="715963" y="90170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0" name="Google Shape;340;p29:notes"/>
          <p:cNvSpPr txBox="1"/>
          <p:nvPr>
            <p:ph idx="1" type="body"/>
          </p:nvPr>
        </p:nvSpPr>
        <p:spPr>
          <a:xfrm>
            <a:off x="701040" y="4188583"/>
            <a:ext cx="5608320" cy="3660459"/>
          </a:xfrm>
          <a:prstGeom prst="rect">
            <a:avLst/>
          </a:prstGeom>
          <a:noFill/>
          <a:ln>
            <a:noFill/>
          </a:ln>
        </p:spPr>
        <p:txBody>
          <a:bodyPr anchorCtr="0" anchor="t" bIns="46575" lIns="93175" spcFirstLastPara="1" rIns="93175" wrap="square" tIns="46575">
            <a:noAutofit/>
          </a:bodyPr>
          <a:lstStyle/>
          <a:p>
            <a:pPr indent="0" lvl="0" marL="0" marR="0" rtl="0" algn="l">
              <a:lnSpc>
                <a:spcPct val="100000"/>
              </a:lnSpc>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(Slide 2</a:t>
            </a:r>
            <a:r>
              <a:rPr lang="en-US"/>
              <a:t>5</a:t>
            </a:r>
            <a:r>
              <a:rPr lang="en-US" sz="1100">
                <a:solidFill>
                  <a:schemeClr val="dk1"/>
                </a:solidFill>
                <a:latin typeface="Arial"/>
                <a:ea typeface="Arial"/>
                <a:cs typeface="Arial"/>
                <a:sym typeface="Arial"/>
              </a:rPr>
              <a:t>)  Compliance reviews provide the opportunity to identify and correct deficiencies. The regional food banks are responsible for reviewing the compliance of sites under their authority.  A USDA or HRP compliance review can happen at any time.  When an agency has been selected, the office performing the review must provide it with a written report of findings along with recommendations to correct deficiencies. Agencies that fall out of compliance run the risk of having their CSFP and/or TEFAP partnership terminated.</a:t>
            </a:r>
            <a:endParaRPr/>
          </a:p>
          <a:p>
            <a:pPr indent="0" lvl="0" marL="0" rtl="0" algn="l">
              <a:lnSpc>
                <a:spcPct val="100000"/>
              </a:lnSpc>
              <a:spcBef>
                <a:spcPts val="0"/>
              </a:spcBef>
              <a:spcAft>
                <a:spcPts val="0"/>
              </a:spcAft>
              <a:buSzPts val="1400"/>
              <a:buNone/>
            </a:pPr>
            <a:r>
              <a:t/>
            </a:r>
            <a:endParaRPr/>
          </a:p>
        </p:txBody>
      </p:sp>
      <p:sp>
        <p:nvSpPr>
          <p:cNvPr id="341" name="Google Shape;341;p29:notes"/>
          <p:cNvSpPr txBox="1"/>
          <p:nvPr>
            <p:ph idx="12" type="sldNum"/>
          </p:nvPr>
        </p:nvSpPr>
        <p:spPr>
          <a:xfrm>
            <a:off x="2963487" y="8835395"/>
            <a:ext cx="1083426" cy="466433"/>
          </a:xfrm>
          <a:prstGeom prst="rect">
            <a:avLst/>
          </a:prstGeom>
          <a:noFill/>
          <a:ln>
            <a:noFill/>
          </a:ln>
        </p:spPr>
        <p:txBody>
          <a:bodyPr anchorCtr="0" anchor="ctr" bIns="46575" lIns="93175" spcFirstLastPara="1" rIns="93175" wrap="square" tIns="46575">
            <a:noAutofit/>
          </a:bodyPr>
          <a:lstStyle/>
          <a:p>
            <a:pPr indent="0" lvl="0" marL="0" rtl="0" algn="ct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30:notes"/>
          <p:cNvSpPr/>
          <p:nvPr>
            <p:ph idx="2" type="sldImg"/>
          </p:nvPr>
        </p:nvSpPr>
        <p:spPr>
          <a:xfrm>
            <a:off x="715963" y="90170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9" name="Google Shape;349;p30:notes"/>
          <p:cNvSpPr txBox="1"/>
          <p:nvPr>
            <p:ph idx="1" type="body"/>
          </p:nvPr>
        </p:nvSpPr>
        <p:spPr>
          <a:xfrm>
            <a:off x="701040" y="4188583"/>
            <a:ext cx="5608320" cy="3660459"/>
          </a:xfrm>
          <a:prstGeom prst="rect">
            <a:avLst/>
          </a:prstGeom>
          <a:noFill/>
          <a:ln>
            <a:noFill/>
          </a:ln>
        </p:spPr>
        <p:txBody>
          <a:bodyPr anchorCtr="0" anchor="t" bIns="46575" lIns="93175" spcFirstLastPara="1" rIns="93175" wrap="square" tIns="46575">
            <a:noAutofit/>
          </a:bodyPr>
          <a:lstStyle/>
          <a:p>
            <a:pPr indent="0" lvl="0" marL="0" marR="0" rtl="0" algn="l">
              <a:lnSpc>
                <a:spcPct val="100000"/>
              </a:lnSpc>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(Slide </a:t>
            </a:r>
            <a:r>
              <a:rPr lang="en-US"/>
              <a:t>26</a:t>
            </a:r>
            <a:r>
              <a:rPr lang="en-US" sz="1100">
                <a:solidFill>
                  <a:schemeClr val="dk1"/>
                </a:solidFill>
                <a:latin typeface="Arial"/>
                <a:ea typeface="Arial"/>
                <a:cs typeface="Arial"/>
                <a:sym typeface="Arial"/>
              </a:rPr>
              <a:t>)  When an agency is found to be out of compliance, it will receive a written notification of the reasons, or “findings”, causing the determination of noncompliance as well as recommendations on corrective actions.  The HRP works with noncompliant agencies and tries to achieve voluntary compliance.  Agencies are allowed 60 days to implement corrective actions.  When the agency is not able to correct noncompliance in 60 days, the HRP will elevate the facts of the issue to USDA FNS for further review and action.</a:t>
            </a:r>
            <a:endParaRPr/>
          </a:p>
          <a:p>
            <a:pPr indent="0" lvl="0" marL="0" rtl="0" algn="l">
              <a:lnSpc>
                <a:spcPct val="100000"/>
              </a:lnSpc>
              <a:spcBef>
                <a:spcPts val="0"/>
              </a:spcBef>
              <a:spcAft>
                <a:spcPts val="0"/>
              </a:spcAft>
              <a:buSzPts val="1400"/>
              <a:buNone/>
            </a:pPr>
            <a:r>
              <a:t/>
            </a:r>
            <a:endParaRPr/>
          </a:p>
        </p:txBody>
      </p:sp>
      <p:sp>
        <p:nvSpPr>
          <p:cNvPr id="350" name="Google Shape;350;p30:notes"/>
          <p:cNvSpPr txBox="1"/>
          <p:nvPr>
            <p:ph idx="12" type="sldNum"/>
          </p:nvPr>
        </p:nvSpPr>
        <p:spPr>
          <a:xfrm>
            <a:off x="2963487" y="8835395"/>
            <a:ext cx="1083426" cy="466433"/>
          </a:xfrm>
          <a:prstGeom prst="rect">
            <a:avLst/>
          </a:prstGeom>
          <a:noFill/>
          <a:ln>
            <a:noFill/>
          </a:ln>
        </p:spPr>
        <p:txBody>
          <a:bodyPr anchorCtr="0" anchor="ctr" bIns="46575" lIns="93175" spcFirstLastPara="1" rIns="93175" wrap="square" tIns="46575">
            <a:noAutofit/>
          </a:bodyPr>
          <a:lstStyle/>
          <a:p>
            <a:pPr indent="0" lvl="0" marL="0" rtl="0" algn="ct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31:notes"/>
          <p:cNvSpPr/>
          <p:nvPr>
            <p:ph idx="2" type="sldImg"/>
          </p:nvPr>
        </p:nvSpPr>
        <p:spPr>
          <a:xfrm>
            <a:off x="715963" y="90170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8" name="Google Shape;358;p31:notes"/>
          <p:cNvSpPr txBox="1"/>
          <p:nvPr>
            <p:ph idx="1" type="body"/>
          </p:nvPr>
        </p:nvSpPr>
        <p:spPr>
          <a:xfrm>
            <a:off x="701040" y="4188583"/>
            <a:ext cx="5608320" cy="3671101"/>
          </a:xfrm>
          <a:prstGeom prst="rect">
            <a:avLst/>
          </a:prstGeom>
          <a:noFill/>
          <a:ln>
            <a:noFill/>
          </a:ln>
        </p:spPr>
        <p:txBody>
          <a:bodyPr anchorCtr="0" anchor="t" bIns="46575" lIns="93175" spcFirstLastPara="1" rIns="93175" wrap="square" tIns="46575">
            <a:noAutofit/>
          </a:bodyPr>
          <a:lstStyle/>
          <a:p>
            <a:pPr indent="0" lvl="0" marL="0" marR="0" rtl="0" algn="l">
              <a:lnSpc>
                <a:spcPct val="100000"/>
              </a:lnSpc>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(Slide </a:t>
            </a:r>
            <a:r>
              <a:rPr lang="en-US"/>
              <a:t>27</a:t>
            </a:r>
            <a:r>
              <a:rPr lang="en-US" sz="1100">
                <a:solidFill>
                  <a:schemeClr val="dk1"/>
                </a:solidFill>
                <a:latin typeface="Arial"/>
                <a:ea typeface="Arial"/>
                <a:cs typeface="Arial"/>
                <a:sym typeface="Arial"/>
              </a:rPr>
              <a:t>)  Civil rights training requirements for all HRP programs are the same.  Training must be taken every year and is mandatory for frontline staff and volunteers.  New employees and volunteers should take the training before beginning frontline service.  The term “frontline” means those who work directly with the public.  Training is also mandatory for the supervisors of frontline staff and volunteers.  Program administrators and agency leadership who are not responsible for the direct supervision of frontline personnel are encouraged to take annual training, as it will provide people in these positions with knowledge that can help avoid compliance issue while increasing client satisfaction. Training must cover specific civil rights topics, as listed in FNS Instruction 113-1.  It is allowable for the HRP to provide training to one person from the agency.  The person can then deliver training to the remaining agency personnel and new-hires.</a:t>
            </a:r>
            <a:endParaRPr/>
          </a:p>
          <a:p>
            <a:pPr indent="0" lvl="0" marL="0" rtl="0" algn="l">
              <a:lnSpc>
                <a:spcPct val="100000"/>
              </a:lnSpc>
              <a:spcBef>
                <a:spcPts val="0"/>
              </a:spcBef>
              <a:spcAft>
                <a:spcPts val="0"/>
              </a:spcAft>
              <a:buSzPts val="1400"/>
              <a:buNone/>
            </a:pPr>
            <a:r>
              <a:t/>
            </a:r>
            <a:endParaRPr/>
          </a:p>
        </p:txBody>
      </p:sp>
      <p:sp>
        <p:nvSpPr>
          <p:cNvPr id="359" name="Google Shape;359;p31:notes"/>
          <p:cNvSpPr txBox="1"/>
          <p:nvPr>
            <p:ph idx="12" type="sldNum"/>
          </p:nvPr>
        </p:nvSpPr>
        <p:spPr>
          <a:xfrm>
            <a:off x="2963487" y="8835395"/>
            <a:ext cx="1083426" cy="466433"/>
          </a:xfrm>
          <a:prstGeom prst="rect">
            <a:avLst/>
          </a:prstGeom>
          <a:noFill/>
          <a:ln>
            <a:noFill/>
          </a:ln>
        </p:spPr>
        <p:txBody>
          <a:bodyPr anchorCtr="0" anchor="ctr" bIns="46575" lIns="93175" spcFirstLastPara="1" rIns="93175" wrap="square" tIns="46575">
            <a:noAutofit/>
          </a:bodyPr>
          <a:lstStyle/>
          <a:p>
            <a:pPr indent="0" lvl="0" marL="0" rtl="0" algn="ct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32:notes"/>
          <p:cNvSpPr/>
          <p:nvPr>
            <p:ph idx="2" type="sldImg"/>
          </p:nvPr>
        </p:nvSpPr>
        <p:spPr>
          <a:xfrm>
            <a:off x="715963" y="90170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7" name="Google Shape;367;p32:notes"/>
          <p:cNvSpPr txBox="1"/>
          <p:nvPr>
            <p:ph idx="1" type="body"/>
          </p:nvPr>
        </p:nvSpPr>
        <p:spPr>
          <a:xfrm>
            <a:off x="701040" y="4188582"/>
            <a:ext cx="5608320" cy="387534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rPr lang="en-US" sz="1100">
                <a:solidFill>
                  <a:schemeClr val="dk1"/>
                </a:solidFill>
                <a:latin typeface="Arial"/>
                <a:ea typeface="Arial"/>
                <a:cs typeface="Arial"/>
                <a:sym typeface="Arial"/>
              </a:rPr>
              <a:t>(Slide </a:t>
            </a:r>
            <a:r>
              <a:rPr lang="en-US"/>
              <a:t>28</a:t>
            </a:r>
            <a:r>
              <a:rPr lang="en-US" sz="1100">
                <a:solidFill>
                  <a:schemeClr val="dk1"/>
                </a:solidFill>
                <a:latin typeface="Arial"/>
                <a:ea typeface="Arial"/>
                <a:cs typeface="Arial"/>
                <a:sym typeface="Arial"/>
              </a:rPr>
              <a:t>)  When people come to us for service, we need to make sure we’re collecting information about the person’s race and ethnicity.  In general, applications for nutrition program benefits will contain a section dedicated to this data.  Clients may become concerned or offended when asked about their race and ethnicity.  For clients who are open to explanation, tell them the importance of why we collect the data and provide assurance that race and ethnicity are never used as eligibility criteria for our programs.  Race and ethnicity information is collected and used to enhance, or improve, programs and as a measure of agency civil rights compliance.  Some clients may not be open to explanation.  While the client’s self-identification of their race and ethnicity is preferred, agencies are authorized to select race and ethnicity options based on observation of the client.  Two ethnicity descriptors, Hispanic or Latino and Not Hispanic or Latino are available.  Only one ethnicity selection can be made.  Five race options exist: American Indian or Alaska Native; Asian; Black or African American; White; and Native Hawaiian or Other Pacific Islander.  The number of selections for race is not limited.</a:t>
            </a:r>
            <a:endParaRPr/>
          </a:p>
          <a:p>
            <a:pPr indent="0" lvl="0" marL="0" rtl="0" algn="l">
              <a:lnSpc>
                <a:spcPct val="100000"/>
              </a:lnSpc>
              <a:spcBef>
                <a:spcPts val="0"/>
              </a:spcBef>
              <a:spcAft>
                <a:spcPts val="0"/>
              </a:spcAft>
              <a:buSzPts val="1400"/>
              <a:buNone/>
            </a:pPr>
            <a:r>
              <a:t/>
            </a:r>
            <a:endParaRPr sz="1100">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C55A11"/>
              </a:buClr>
              <a:buSzPts val="1100"/>
              <a:buFont typeface="Libre Franklin"/>
              <a:buNone/>
            </a:pPr>
            <a:r>
              <a:rPr b="0" i="0" lang="en-US" sz="1100" u="none" cap="none" strike="noStrike">
                <a:solidFill>
                  <a:srgbClr val="C55A11"/>
                </a:solidFill>
                <a:latin typeface="Libre Franklin"/>
                <a:ea typeface="Libre Franklin"/>
                <a:cs typeface="Libre Franklin"/>
                <a:sym typeface="Libre Franklin"/>
              </a:rPr>
              <a:t>The collection of this data is </a:t>
            </a:r>
            <a:r>
              <a:rPr b="1" i="0" lang="en-US" sz="1100" u="none" cap="none" strike="noStrike">
                <a:solidFill>
                  <a:srgbClr val="C55A11"/>
                </a:solidFill>
                <a:latin typeface="Libre Franklin"/>
                <a:ea typeface="Libre Franklin"/>
                <a:cs typeface="Libre Franklin"/>
                <a:sym typeface="Libre Franklin"/>
              </a:rPr>
              <a:t>required</a:t>
            </a:r>
            <a:r>
              <a:rPr b="0" i="0" lang="en-US" sz="1100" u="none" cap="none" strike="noStrike">
                <a:solidFill>
                  <a:srgbClr val="C55A11"/>
                </a:solidFill>
                <a:latin typeface="Libre Franklin"/>
                <a:ea typeface="Libre Franklin"/>
                <a:cs typeface="Libre Franklin"/>
                <a:sym typeface="Libre Franklin"/>
              </a:rPr>
              <a:t> for CSFP participants but optional for TEFAP participants.</a:t>
            </a:r>
            <a:endParaRPr/>
          </a:p>
          <a:p>
            <a:pPr indent="0" lvl="0" marL="0" rtl="0" algn="l">
              <a:lnSpc>
                <a:spcPct val="100000"/>
              </a:lnSpc>
              <a:spcBef>
                <a:spcPts val="0"/>
              </a:spcBef>
              <a:spcAft>
                <a:spcPts val="0"/>
              </a:spcAft>
              <a:buSzPts val="1400"/>
              <a:buNone/>
            </a:pPr>
            <a:r>
              <a:t/>
            </a:r>
            <a:endParaRPr sz="1100">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sz="1100">
              <a:solidFill>
                <a:schemeClr val="dk1"/>
              </a:solidFill>
              <a:latin typeface="Arial"/>
              <a:ea typeface="Arial"/>
              <a:cs typeface="Arial"/>
              <a:sym typeface="Arial"/>
            </a:endParaRPr>
          </a:p>
        </p:txBody>
      </p:sp>
      <p:sp>
        <p:nvSpPr>
          <p:cNvPr id="368" name="Google Shape;368;p32:notes"/>
          <p:cNvSpPr txBox="1"/>
          <p:nvPr>
            <p:ph idx="12" type="sldNum"/>
          </p:nvPr>
        </p:nvSpPr>
        <p:spPr>
          <a:xfrm>
            <a:off x="2963487" y="8835395"/>
            <a:ext cx="1083426" cy="466433"/>
          </a:xfrm>
          <a:prstGeom prst="rect">
            <a:avLst/>
          </a:prstGeom>
          <a:noFill/>
          <a:ln>
            <a:noFill/>
          </a:ln>
        </p:spPr>
        <p:txBody>
          <a:bodyPr anchorCtr="0" anchor="ctr" bIns="46575" lIns="93175" spcFirstLastPara="1" rIns="93175" wrap="square" tIns="46575">
            <a:noAutofit/>
          </a:bodyPr>
          <a:lstStyle/>
          <a:p>
            <a:pPr indent="0" lvl="0" marL="0" rtl="0" algn="ct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33:notes"/>
          <p:cNvSpPr/>
          <p:nvPr>
            <p:ph idx="2" type="sldImg"/>
          </p:nvPr>
        </p:nvSpPr>
        <p:spPr>
          <a:xfrm>
            <a:off x="715963" y="90170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7" name="Google Shape;377;p33:notes"/>
          <p:cNvSpPr txBox="1"/>
          <p:nvPr>
            <p:ph idx="1" type="body"/>
          </p:nvPr>
        </p:nvSpPr>
        <p:spPr>
          <a:xfrm>
            <a:off x="701040" y="4188583"/>
            <a:ext cx="5608320" cy="3660459"/>
          </a:xfrm>
          <a:prstGeom prst="rect">
            <a:avLst/>
          </a:prstGeom>
          <a:noFill/>
          <a:ln>
            <a:noFill/>
          </a:ln>
        </p:spPr>
        <p:txBody>
          <a:bodyPr anchorCtr="0" anchor="t" bIns="46575" lIns="93175" spcFirstLastPara="1" rIns="93175" wrap="square" tIns="46575">
            <a:noAutofit/>
          </a:bodyPr>
          <a:lstStyle/>
          <a:p>
            <a:pPr indent="0" lvl="0" marL="0" marR="0" rtl="0" algn="l">
              <a:lnSpc>
                <a:spcPct val="100000"/>
              </a:lnSpc>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(Slide </a:t>
            </a:r>
            <a:r>
              <a:rPr lang="en-US"/>
              <a:t>29</a:t>
            </a:r>
            <a:r>
              <a:rPr lang="en-US" sz="1100">
                <a:solidFill>
                  <a:schemeClr val="dk1"/>
                </a:solidFill>
                <a:latin typeface="Arial"/>
                <a:ea typeface="Arial"/>
                <a:cs typeface="Arial"/>
                <a:sym typeface="Arial"/>
              </a:rPr>
              <a:t>). The USDA requires that participant ethnicities and races be collected for the CSFP program, however they must never be required to furnish information about their races or ethnicities as a condition of eligibility. When clients decline to provide the information, agencies must provide the information on the client’s behalf. Observe the client and determine, to the extent practicable, the client’s race and ethnicity. When the client provides the information, agencies must not alter the provided data.</a:t>
            </a:r>
            <a:endParaRPr/>
          </a:p>
          <a:p>
            <a:pPr indent="0" lvl="0" marL="0" marR="0" rtl="0" algn="l">
              <a:lnSpc>
                <a:spcPct val="100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Must advise client of voluntary data collection and what it is used for/not used for. If the information is not volunteered, agency must notify how agency will document the information.</a:t>
            </a:r>
            <a:endParaRPr/>
          </a:p>
        </p:txBody>
      </p:sp>
      <p:sp>
        <p:nvSpPr>
          <p:cNvPr id="378" name="Google Shape;378;p33:notes"/>
          <p:cNvSpPr txBox="1"/>
          <p:nvPr>
            <p:ph idx="12" type="sldNum"/>
          </p:nvPr>
        </p:nvSpPr>
        <p:spPr>
          <a:xfrm>
            <a:off x="2963487" y="8835395"/>
            <a:ext cx="1083426" cy="466433"/>
          </a:xfrm>
          <a:prstGeom prst="rect">
            <a:avLst/>
          </a:prstGeom>
          <a:noFill/>
          <a:ln>
            <a:noFill/>
          </a:ln>
        </p:spPr>
        <p:txBody>
          <a:bodyPr anchorCtr="0" anchor="ctr" bIns="46575" lIns="93175" spcFirstLastPara="1" rIns="93175" wrap="square" tIns="46575">
            <a:noAutofit/>
          </a:bodyPr>
          <a:lstStyle/>
          <a:p>
            <a:pPr indent="0" lvl="0" marL="0" rtl="0" algn="ct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3:notes"/>
          <p:cNvSpPr/>
          <p:nvPr>
            <p:ph idx="2" type="sldImg"/>
          </p:nvPr>
        </p:nvSpPr>
        <p:spPr>
          <a:xfrm>
            <a:off x="715963" y="90170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 name="Google Shape;102;p3:notes"/>
          <p:cNvSpPr txBox="1"/>
          <p:nvPr>
            <p:ph idx="1" type="body"/>
          </p:nvPr>
        </p:nvSpPr>
        <p:spPr>
          <a:xfrm>
            <a:off x="701040" y="4188583"/>
            <a:ext cx="5608320" cy="3660459"/>
          </a:xfrm>
          <a:prstGeom prst="rect">
            <a:avLst/>
          </a:prstGeom>
          <a:noFill/>
          <a:ln>
            <a:noFill/>
          </a:ln>
        </p:spPr>
        <p:txBody>
          <a:bodyPr anchorCtr="0" anchor="t" bIns="46575" lIns="93175" spcFirstLastPara="1" rIns="93175" wrap="square" tIns="46575">
            <a:noAutofit/>
          </a:bodyPr>
          <a:lstStyle/>
          <a:p>
            <a:pPr indent="0" lvl="0" marL="0" marR="0" rtl="0" algn="l">
              <a:lnSpc>
                <a:spcPct val="100000"/>
              </a:lnSpc>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(Slide 3)  This course will introduce you to or refresh your knowledge of: modern civil rights legislation; protected bases identified in the legislation and the differences among CSFP and TEFAP compliance requirements; how to provide meaningful access to people who have limited proficiency with the English language; special rules for faith-based agencies; public notification systems; the provision of excellent customer service as a complaint countermeasure; how to handle complaints of discrimination; and additional information including some of the civil rights compliance resources available to you.</a:t>
            </a:r>
            <a:endParaRPr/>
          </a:p>
          <a:p>
            <a:pPr indent="0" lvl="0" marL="0" rtl="0" algn="l">
              <a:lnSpc>
                <a:spcPct val="100000"/>
              </a:lnSpc>
              <a:spcBef>
                <a:spcPts val="0"/>
              </a:spcBef>
              <a:spcAft>
                <a:spcPts val="0"/>
              </a:spcAft>
              <a:buSzPts val="1400"/>
              <a:buNone/>
            </a:pPr>
            <a:r>
              <a:t/>
            </a:r>
            <a:endParaRPr/>
          </a:p>
        </p:txBody>
      </p:sp>
      <p:sp>
        <p:nvSpPr>
          <p:cNvPr id="103" name="Google Shape;103;p3:notes"/>
          <p:cNvSpPr txBox="1"/>
          <p:nvPr>
            <p:ph idx="12" type="sldNum"/>
          </p:nvPr>
        </p:nvSpPr>
        <p:spPr>
          <a:xfrm>
            <a:off x="2963487" y="8835395"/>
            <a:ext cx="1083426" cy="466433"/>
          </a:xfrm>
          <a:prstGeom prst="rect">
            <a:avLst/>
          </a:prstGeom>
          <a:noFill/>
          <a:ln>
            <a:noFill/>
          </a:ln>
        </p:spPr>
        <p:txBody>
          <a:bodyPr anchorCtr="0" anchor="ctr" bIns="46575" lIns="93175" spcFirstLastPara="1" rIns="93175" wrap="square" tIns="46575">
            <a:noAutofit/>
          </a:bodyPr>
          <a:lstStyle/>
          <a:p>
            <a:pPr indent="0" lvl="0" marL="0" rtl="0" algn="ct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34:notes"/>
          <p:cNvSpPr/>
          <p:nvPr>
            <p:ph idx="2" type="sldImg"/>
          </p:nvPr>
        </p:nvSpPr>
        <p:spPr>
          <a:xfrm>
            <a:off x="715963" y="90170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0" name="Google Shape;390;p34:notes"/>
          <p:cNvSpPr txBox="1"/>
          <p:nvPr>
            <p:ph idx="1" type="body"/>
          </p:nvPr>
        </p:nvSpPr>
        <p:spPr>
          <a:xfrm>
            <a:off x="701040" y="4188583"/>
            <a:ext cx="5608320" cy="3660459"/>
          </a:xfrm>
          <a:prstGeom prst="rect">
            <a:avLst/>
          </a:prstGeom>
          <a:noFill/>
          <a:ln>
            <a:noFill/>
          </a:ln>
        </p:spPr>
        <p:txBody>
          <a:bodyPr anchorCtr="0" anchor="t" bIns="46575" lIns="93175" spcFirstLastPara="1" rIns="93175" wrap="square" tIns="46575">
            <a:noAutofit/>
          </a:bodyPr>
          <a:lstStyle/>
          <a:p>
            <a:pPr indent="0" lvl="0" marL="0" marR="0" rtl="0" algn="l">
              <a:lnSpc>
                <a:spcPct val="100000"/>
              </a:lnSpc>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(Slide 3</a:t>
            </a:r>
            <a:r>
              <a:rPr lang="en-US"/>
              <a:t>0</a:t>
            </a:r>
            <a:r>
              <a:rPr lang="en-US" sz="1100">
                <a:solidFill>
                  <a:schemeClr val="dk1"/>
                </a:solidFill>
                <a:latin typeface="Arial"/>
                <a:ea typeface="Arial"/>
                <a:cs typeface="Arial"/>
                <a:sym typeface="Arial"/>
              </a:rPr>
              <a:t>)  The full USDA FNS nondiscrimination statement can be found on the USDA website at https://www.fns.usda.gov/fns-nondiscrimination-statement.  English and Spanish versions are available as PDF downloads.</a:t>
            </a:r>
            <a:endParaRPr/>
          </a:p>
          <a:p>
            <a:pPr indent="0" lvl="0" marL="0" rtl="0" algn="l">
              <a:lnSpc>
                <a:spcPct val="100000"/>
              </a:lnSpc>
              <a:spcBef>
                <a:spcPts val="0"/>
              </a:spcBef>
              <a:spcAft>
                <a:spcPts val="0"/>
              </a:spcAft>
              <a:buSzPts val="1400"/>
              <a:buNone/>
            </a:pPr>
            <a:r>
              <a:t/>
            </a:r>
            <a:endParaRPr/>
          </a:p>
        </p:txBody>
      </p:sp>
      <p:sp>
        <p:nvSpPr>
          <p:cNvPr id="391" name="Google Shape;391;p34:notes"/>
          <p:cNvSpPr txBox="1"/>
          <p:nvPr>
            <p:ph idx="12" type="sldNum"/>
          </p:nvPr>
        </p:nvSpPr>
        <p:spPr>
          <a:xfrm>
            <a:off x="2963487" y="8835395"/>
            <a:ext cx="1083426" cy="466433"/>
          </a:xfrm>
          <a:prstGeom prst="rect">
            <a:avLst/>
          </a:prstGeom>
          <a:noFill/>
          <a:ln>
            <a:noFill/>
          </a:ln>
        </p:spPr>
        <p:txBody>
          <a:bodyPr anchorCtr="0" anchor="ctr" bIns="46575" lIns="93175" spcFirstLastPara="1" rIns="93175" wrap="square" tIns="46575">
            <a:noAutofit/>
          </a:bodyPr>
          <a:lstStyle/>
          <a:p>
            <a:pPr indent="0" lvl="0" marL="0" rtl="0" algn="ct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35:notes"/>
          <p:cNvSpPr/>
          <p:nvPr>
            <p:ph idx="2" type="sldImg"/>
          </p:nvPr>
        </p:nvSpPr>
        <p:spPr>
          <a:xfrm>
            <a:off x="715963" y="90170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0" name="Google Shape;400;p35:notes"/>
          <p:cNvSpPr txBox="1"/>
          <p:nvPr>
            <p:ph idx="1" type="body"/>
          </p:nvPr>
        </p:nvSpPr>
        <p:spPr>
          <a:xfrm>
            <a:off x="701040" y="4188583"/>
            <a:ext cx="5608320" cy="3660459"/>
          </a:xfrm>
          <a:prstGeom prst="rect">
            <a:avLst/>
          </a:prstGeom>
          <a:noFill/>
          <a:ln>
            <a:noFill/>
          </a:ln>
        </p:spPr>
        <p:txBody>
          <a:bodyPr anchorCtr="0" anchor="t" bIns="46575" lIns="93175" spcFirstLastPara="1" rIns="93175" wrap="square" tIns="46575">
            <a:noAutofit/>
          </a:bodyPr>
          <a:lstStyle/>
          <a:p>
            <a:pPr indent="0" lvl="0" marL="0" marR="0" rtl="0" algn="l">
              <a:lnSpc>
                <a:spcPct val="100000"/>
              </a:lnSpc>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(Slide 3</a:t>
            </a:r>
            <a:r>
              <a:rPr lang="en-US"/>
              <a:t>1</a:t>
            </a:r>
            <a:r>
              <a:rPr lang="en-US" sz="1100">
                <a:solidFill>
                  <a:schemeClr val="dk1"/>
                </a:solidFill>
                <a:latin typeface="Arial"/>
                <a:ea typeface="Arial"/>
                <a:cs typeface="Arial"/>
                <a:sym typeface="Arial"/>
              </a:rPr>
              <a:t>)  The short nondiscrimination statement is used for smaller materials.  In its entirety, the short statement is, “This institution is an equal opportunity provider.”  When using the short statement, be sure the size of the text is no smaller than the text in the body of the piece.  Remember, reinforcement items do not need to carry a nondiscrimination statement.</a:t>
            </a:r>
            <a:endParaRPr/>
          </a:p>
          <a:p>
            <a:pPr indent="0" lvl="0" marL="0" rtl="0" algn="l">
              <a:lnSpc>
                <a:spcPct val="100000"/>
              </a:lnSpc>
              <a:spcBef>
                <a:spcPts val="0"/>
              </a:spcBef>
              <a:spcAft>
                <a:spcPts val="0"/>
              </a:spcAft>
              <a:buSzPts val="1400"/>
              <a:buNone/>
            </a:pPr>
            <a:r>
              <a:t/>
            </a:r>
            <a:endParaRPr/>
          </a:p>
        </p:txBody>
      </p:sp>
      <p:sp>
        <p:nvSpPr>
          <p:cNvPr id="401" name="Google Shape;401;p35:notes"/>
          <p:cNvSpPr txBox="1"/>
          <p:nvPr>
            <p:ph idx="12" type="sldNum"/>
          </p:nvPr>
        </p:nvSpPr>
        <p:spPr>
          <a:xfrm>
            <a:off x="2963487" y="8835395"/>
            <a:ext cx="1083426" cy="466433"/>
          </a:xfrm>
          <a:prstGeom prst="rect">
            <a:avLst/>
          </a:prstGeom>
          <a:noFill/>
          <a:ln>
            <a:noFill/>
          </a:ln>
        </p:spPr>
        <p:txBody>
          <a:bodyPr anchorCtr="0" anchor="ctr" bIns="46575" lIns="93175" spcFirstLastPara="1" rIns="93175" wrap="square" tIns="46575">
            <a:noAutofit/>
          </a:bodyPr>
          <a:lstStyle/>
          <a:p>
            <a:pPr indent="0" lvl="0" marL="0" rtl="0" algn="ct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36:notes"/>
          <p:cNvSpPr/>
          <p:nvPr>
            <p:ph idx="2" type="sldImg"/>
          </p:nvPr>
        </p:nvSpPr>
        <p:spPr>
          <a:xfrm>
            <a:off x="715963" y="90170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9" name="Google Shape;409;p36:notes"/>
          <p:cNvSpPr txBox="1"/>
          <p:nvPr>
            <p:ph idx="1" type="body"/>
          </p:nvPr>
        </p:nvSpPr>
        <p:spPr>
          <a:xfrm>
            <a:off x="701040" y="4188583"/>
            <a:ext cx="5608320" cy="3660459"/>
          </a:xfrm>
          <a:prstGeom prst="rect">
            <a:avLst/>
          </a:prstGeom>
          <a:noFill/>
          <a:ln>
            <a:noFill/>
          </a:ln>
        </p:spPr>
        <p:txBody>
          <a:bodyPr anchorCtr="0" anchor="t" bIns="46575" lIns="93175" spcFirstLastPara="1" rIns="93175" wrap="square" tIns="46575">
            <a:noAutofit/>
          </a:bodyPr>
          <a:lstStyle/>
          <a:p>
            <a:pPr indent="0" lvl="0" marL="0" marR="0" rtl="0" algn="l">
              <a:lnSpc>
                <a:spcPct val="100000"/>
              </a:lnSpc>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(Slide 3</a:t>
            </a:r>
            <a:r>
              <a:rPr lang="en-US"/>
              <a:t>2</a:t>
            </a:r>
            <a:r>
              <a:rPr lang="en-US" sz="1100">
                <a:solidFill>
                  <a:schemeClr val="dk1"/>
                </a:solidFill>
                <a:latin typeface="Arial"/>
                <a:ea typeface="Arial"/>
                <a:cs typeface="Arial"/>
                <a:sym typeface="Arial"/>
              </a:rPr>
              <a:t>)  FNS Instruction 113-1 is a critical civil rights compliance document.  It outlines the information we’re covering today, as well as potential enforcement actions that can occur when agencies do not comply with civil rights requirements.  FNS 113-1 is suggested reading for all agency staff and volunteers, especially those in a civil rights coordination role.  It can be found on the USDA website at https://www.fns.usda.gov/civil‑rights‑compliance‑and‑enforcement‑%E2%80%93‑nutrition‑programs‑and‑activities.</a:t>
            </a:r>
            <a:endParaRPr/>
          </a:p>
          <a:p>
            <a:pPr indent="0" lvl="0" marL="0" rtl="0" algn="l">
              <a:lnSpc>
                <a:spcPct val="100000"/>
              </a:lnSpc>
              <a:spcBef>
                <a:spcPts val="0"/>
              </a:spcBef>
              <a:spcAft>
                <a:spcPts val="0"/>
              </a:spcAft>
              <a:buSzPts val="1400"/>
              <a:buNone/>
            </a:pPr>
            <a:r>
              <a:t/>
            </a:r>
            <a:endParaRPr/>
          </a:p>
        </p:txBody>
      </p:sp>
      <p:sp>
        <p:nvSpPr>
          <p:cNvPr id="410" name="Google Shape;410;p36:notes"/>
          <p:cNvSpPr txBox="1"/>
          <p:nvPr>
            <p:ph idx="12" type="sldNum"/>
          </p:nvPr>
        </p:nvSpPr>
        <p:spPr>
          <a:xfrm>
            <a:off x="2963487" y="8835395"/>
            <a:ext cx="1083426" cy="466433"/>
          </a:xfrm>
          <a:prstGeom prst="rect">
            <a:avLst/>
          </a:prstGeom>
          <a:noFill/>
          <a:ln>
            <a:noFill/>
          </a:ln>
        </p:spPr>
        <p:txBody>
          <a:bodyPr anchorCtr="0" anchor="ctr" bIns="46575" lIns="93175" spcFirstLastPara="1" rIns="93175" wrap="square" tIns="46575">
            <a:noAutofit/>
          </a:bodyPr>
          <a:lstStyle/>
          <a:p>
            <a:pPr indent="0" lvl="0" marL="0" rtl="0" algn="ct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37:notes"/>
          <p:cNvSpPr/>
          <p:nvPr>
            <p:ph idx="2" type="sldImg"/>
          </p:nvPr>
        </p:nvSpPr>
        <p:spPr>
          <a:xfrm>
            <a:off x="715963" y="90170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8" name="Google Shape;418;p37:notes"/>
          <p:cNvSpPr txBox="1"/>
          <p:nvPr>
            <p:ph idx="1" type="body"/>
          </p:nvPr>
        </p:nvSpPr>
        <p:spPr>
          <a:xfrm>
            <a:off x="701040" y="4188583"/>
            <a:ext cx="5608320" cy="3660459"/>
          </a:xfrm>
          <a:prstGeom prst="rect">
            <a:avLst/>
          </a:prstGeom>
          <a:noFill/>
          <a:ln>
            <a:noFill/>
          </a:ln>
        </p:spPr>
        <p:txBody>
          <a:bodyPr anchorCtr="0" anchor="t" bIns="46575" lIns="93175" spcFirstLastPara="1" rIns="93175" wrap="square" tIns="46575">
            <a:noAutofit/>
          </a:bodyPr>
          <a:lstStyle/>
          <a:p>
            <a:pPr indent="0" lvl="0" marL="0" marR="0" rtl="0" algn="l">
              <a:lnSpc>
                <a:spcPct val="100000"/>
              </a:lnSpc>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(Slide 3</a:t>
            </a:r>
            <a:r>
              <a:rPr lang="en-US"/>
              <a:t>3</a:t>
            </a:r>
            <a:r>
              <a:rPr lang="en-US" sz="1100">
                <a:solidFill>
                  <a:schemeClr val="dk1"/>
                </a:solidFill>
                <a:latin typeface="Arial"/>
                <a:ea typeface="Arial"/>
                <a:cs typeface="Arial"/>
                <a:sym typeface="Arial"/>
              </a:rPr>
              <a:t>)  Thank you for participating in the </a:t>
            </a:r>
            <a:r>
              <a:rPr lang="en-US"/>
              <a:t>civil rights training. </a:t>
            </a:r>
            <a:r>
              <a:rPr lang="en-US" sz="1100">
                <a:solidFill>
                  <a:schemeClr val="dk1"/>
                </a:solidFill>
                <a:latin typeface="Arial"/>
                <a:ea typeface="Arial"/>
                <a:cs typeface="Arial"/>
                <a:sym typeface="Arial"/>
              </a:rPr>
              <a:t>We encourage you to reach out whenever you need guidance on civil rights compliance</a:t>
            </a:r>
            <a:r>
              <a:rPr lang="en-US"/>
              <a:t>.</a:t>
            </a:r>
            <a:endParaRPr/>
          </a:p>
          <a:p>
            <a:pPr indent="0" lvl="0" marL="0" rtl="0" algn="l">
              <a:lnSpc>
                <a:spcPct val="100000"/>
              </a:lnSpc>
              <a:spcBef>
                <a:spcPts val="0"/>
              </a:spcBef>
              <a:spcAft>
                <a:spcPts val="0"/>
              </a:spcAft>
              <a:buSzPts val="1400"/>
              <a:buNone/>
            </a:pPr>
            <a:r>
              <a:rPr lang="en-US" sz="1100">
                <a:solidFill>
                  <a:schemeClr val="dk1"/>
                </a:solidFill>
                <a:latin typeface="Arial"/>
                <a:ea typeface="Arial"/>
                <a:cs typeface="Arial"/>
                <a:sym typeface="Arial"/>
              </a:rPr>
              <a:t>Arizona Department of Economic Security</a:t>
            </a:r>
            <a:endParaRPr/>
          </a:p>
          <a:p>
            <a:pPr indent="0" lvl="0" marL="0" rtl="0" algn="l">
              <a:lnSpc>
                <a:spcPct val="100000"/>
              </a:lnSpc>
              <a:spcBef>
                <a:spcPts val="0"/>
              </a:spcBef>
              <a:spcAft>
                <a:spcPts val="0"/>
              </a:spcAft>
              <a:buSzPts val="1400"/>
              <a:buNone/>
            </a:pPr>
            <a:r>
              <a:rPr lang="en-US" sz="1100">
                <a:solidFill>
                  <a:schemeClr val="dk1"/>
                </a:solidFill>
                <a:latin typeface="Arial"/>
                <a:ea typeface="Arial"/>
                <a:cs typeface="Arial"/>
                <a:sym typeface="Arial"/>
              </a:rPr>
              <a:t>Division of </a:t>
            </a:r>
            <a:r>
              <a:rPr lang="en-US"/>
              <a:t>Community Assistance and Development</a:t>
            </a:r>
            <a:endParaRPr/>
          </a:p>
          <a:p>
            <a:pPr indent="0" lvl="0" marL="0" rtl="0" algn="l">
              <a:lnSpc>
                <a:spcPct val="100000"/>
              </a:lnSpc>
              <a:spcBef>
                <a:spcPts val="0"/>
              </a:spcBef>
              <a:spcAft>
                <a:spcPts val="0"/>
              </a:spcAft>
              <a:buSzPts val="1400"/>
              <a:buNone/>
            </a:pPr>
            <a:r>
              <a:rPr lang="en-US" sz="1100">
                <a:solidFill>
                  <a:schemeClr val="dk1"/>
                </a:solidFill>
                <a:latin typeface="Arial"/>
                <a:ea typeface="Arial"/>
                <a:cs typeface="Arial"/>
                <a:sym typeface="Arial"/>
              </a:rPr>
              <a:t>Coordinated Hunger Relief Program</a:t>
            </a:r>
            <a:endParaRPr/>
          </a:p>
          <a:p>
            <a:pPr indent="0" lvl="0" marL="0" rtl="0" algn="l">
              <a:lnSpc>
                <a:spcPct val="100000"/>
              </a:lnSpc>
              <a:spcBef>
                <a:spcPts val="0"/>
              </a:spcBef>
              <a:spcAft>
                <a:spcPts val="0"/>
              </a:spcAft>
              <a:buSzPts val="1400"/>
              <a:buNone/>
            </a:pPr>
            <a:r>
              <a:rPr lang="en-US" sz="1100">
                <a:solidFill>
                  <a:schemeClr val="dk1"/>
                </a:solidFill>
                <a:latin typeface="Arial"/>
                <a:ea typeface="Arial"/>
                <a:cs typeface="Arial"/>
                <a:sym typeface="Arial"/>
              </a:rPr>
              <a:t>1789 West Jefferson Street, MD 6282</a:t>
            </a:r>
            <a:endParaRPr/>
          </a:p>
          <a:p>
            <a:pPr indent="0" lvl="0" marL="0" rtl="0" algn="l">
              <a:lnSpc>
                <a:spcPct val="100000"/>
              </a:lnSpc>
              <a:spcBef>
                <a:spcPts val="0"/>
              </a:spcBef>
              <a:spcAft>
                <a:spcPts val="0"/>
              </a:spcAft>
              <a:buSzPts val="1400"/>
              <a:buNone/>
            </a:pPr>
            <a:r>
              <a:rPr lang="en-US" sz="1100">
                <a:solidFill>
                  <a:schemeClr val="dk1"/>
                </a:solidFill>
                <a:latin typeface="Arial"/>
                <a:ea typeface="Arial"/>
                <a:cs typeface="Arial"/>
                <a:sym typeface="Arial"/>
              </a:rPr>
              <a:t>Phoenix, Arizona 85007</a:t>
            </a:r>
            <a:endParaRPr/>
          </a:p>
          <a:p>
            <a:pPr indent="0" lvl="0" marL="0" rtl="0" algn="l">
              <a:lnSpc>
                <a:spcPct val="100000"/>
              </a:lnSpc>
              <a:spcBef>
                <a:spcPts val="0"/>
              </a:spcBef>
              <a:spcAft>
                <a:spcPts val="0"/>
              </a:spcAft>
              <a:buSzPts val="1400"/>
              <a:buNone/>
            </a:pPr>
            <a:r>
              <a:rPr lang="en-US" sz="1100">
                <a:solidFill>
                  <a:schemeClr val="dk1"/>
                </a:solidFill>
                <a:latin typeface="Arial"/>
                <a:ea typeface="Arial"/>
                <a:cs typeface="Arial"/>
                <a:sym typeface="Arial"/>
              </a:rPr>
              <a:t>CoordinatedHungerReliefProgram@azdes.gov</a:t>
            </a:r>
            <a:endParaRPr/>
          </a:p>
          <a:p>
            <a:pPr indent="0" lvl="0" marL="0" rtl="0" algn="l">
              <a:lnSpc>
                <a:spcPct val="100000"/>
              </a:lnSpc>
              <a:spcBef>
                <a:spcPts val="0"/>
              </a:spcBef>
              <a:spcAft>
                <a:spcPts val="0"/>
              </a:spcAft>
              <a:buSzPts val="1400"/>
              <a:buNone/>
            </a:pPr>
            <a:r>
              <a:rPr lang="en-US"/>
              <a:t>https://des.az.gov/services/basic-needs/food-assistance</a:t>
            </a:r>
            <a:endParaRPr/>
          </a:p>
        </p:txBody>
      </p:sp>
      <p:sp>
        <p:nvSpPr>
          <p:cNvPr id="419" name="Google Shape;419;p37:notes"/>
          <p:cNvSpPr txBox="1"/>
          <p:nvPr>
            <p:ph idx="12" type="sldNum"/>
          </p:nvPr>
        </p:nvSpPr>
        <p:spPr>
          <a:xfrm>
            <a:off x="2963487" y="8835395"/>
            <a:ext cx="1083426" cy="466433"/>
          </a:xfrm>
          <a:prstGeom prst="rect">
            <a:avLst/>
          </a:prstGeom>
          <a:noFill/>
          <a:ln>
            <a:noFill/>
          </a:ln>
        </p:spPr>
        <p:txBody>
          <a:bodyPr anchorCtr="0" anchor="ctr" bIns="46575" lIns="93175" spcFirstLastPara="1" rIns="93175" wrap="square" tIns="46575">
            <a:noAutofit/>
          </a:bodyPr>
          <a:lstStyle/>
          <a:p>
            <a:pPr indent="0" lvl="0" marL="0" rtl="0" algn="ct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4:notes"/>
          <p:cNvSpPr/>
          <p:nvPr>
            <p:ph idx="2" type="sldImg"/>
          </p:nvPr>
        </p:nvSpPr>
        <p:spPr>
          <a:xfrm>
            <a:off x="715963" y="90170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p4:notes"/>
          <p:cNvSpPr txBox="1"/>
          <p:nvPr>
            <p:ph idx="1" type="body"/>
          </p:nvPr>
        </p:nvSpPr>
        <p:spPr>
          <a:xfrm>
            <a:off x="701040" y="4188583"/>
            <a:ext cx="5608320" cy="3660459"/>
          </a:xfrm>
          <a:prstGeom prst="rect">
            <a:avLst/>
          </a:prstGeom>
          <a:noFill/>
          <a:ln>
            <a:noFill/>
          </a:ln>
        </p:spPr>
        <p:txBody>
          <a:bodyPr anchorCtr="0" anchor="t" bIns="46575" lIns="93175" spcFirstLastPara="1" rIns="93175" wrap="square" tIns="46575">
            <a:noAutofit/>
          </a:bodyPr>
          <a:lstStyle/>
          <a:p>
            <a:pPr indent="0" lvl="0" marL="0" marR="0" rtl="0" algn="l">
              <a:lnSpc>
                <a:spcPct val="100000"/>
              </a:lnSpc>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(Slide 4)  Congress began acting regarding civil rights with the Civil Rights Act of 1866.  Between 1866 and 1964, an extraordinary amount of activity and advocacy took place.  A full study of this time period would take far longer than the time we have, so we’ll move up a bit and start with the Civil Rights Act of 1964.  This law established the prohibition against discrimination based on race, color, or national origin in programs and activities receiving Federal funding.  Title IX of the Education amendments of 1972 prohibited discrimination based on sex, Section 504 of the Rehabilitation Act of 1973 prohibited discrimination based on a person’s disability, and the Age Discrimination Act of 1975 prohibited discrimination based on a person’s age.</a:t>
            </a:r>
            <a:endParaRPr/>
          </a:p>
          <a:p>
            <a:pPr indent="0" lvl="0" marL="0" rtl="0" algn="l">
              <a:lnSpc>
                <a:spcPct val="100000"/>
              </a:lnSpc>
              <a:spcBef>
                <a:spcPts val="0"/>
              </a:spcBef>
              <a:spcAft>
                <a:spcPts val="0"/>
              </a:spcAft>
              <a:buSzPts val="1400"/>
              <a:buNone/>
            </a:pPr>
            <a:r>
              <a:t/>
            </a:r>
            <a:endParaRPr/>
          </a:p>
        </p:txBody>
      </p:sp>
      <p:sp>
        <p:nvSpPr>
          <p:cNvPr id="112" name="Google Shape;112;p4:notes"/>
          <p:cNvSpPr txBox="1"/>
          <p:nvPr>
            <p:ph idx="12" type="sldNum"/>
          </p:nvPr>
        </p:nvSpPr>
        <p:spPr>
          <a:xfrm>
            <a:off x="2963487" y="8835395"/>
            <a:ext cx="1083426" cy="466433"/>
          </a:xfrm>
          <a:prstGeom prst="rect">
            <a:avLst/>
          </a:prstGeom>
          <a:noFill/>
          <a:ln>
            <a:noFill/>
          </a:ln>
        </p:spPr>
        <p:txBody>
          <a:bodyPr anchorCtr="0" anchor="ctr" bIns="46575" lIns="93175" spcFirstLastPara="1" rIns="93175" wrap="square" tIns="46575">
            <a:noAutofit/>
          </a:bodyPr>
          <a:lstStyle/>
          <a:p>
            <a:pPr indent="0" lvl="0" marL="0" rtl="0" algn="ct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5:notes"/>
          <p:cNvSpPr/>
          <p:nvPr>
            <p:ph idx="2" type="sldImg"/>
          </p:nvPr>
        </p:nvSpPr>
        <p:spPr>
          <a:xfrm>
            <a:off x="715963" y="90170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 name="Google Shape;120;p5:notes"/>
          <p:cNvSpPr txBox="1"/>
          <p:nvPr>
            <p:ph idx="1" type="body"/>
          </p:nvPr>
        </p:nvSpPr>
        <p:spPr>
          <a:xfrm>
            <a:off x="701040" y="4188583"/>
            <a:ext cx="5608320" cy="3660459"/>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rPr lang="en-US" sz="1100">
                <a:solidFill>
                  <a:schemeClr val="dk1"/>
                </a:solidFill>
                <a:latin typeface="Arial"/>
                <a:ea typeface="Arial"/>
                <a:cs typeface="Arial"/>
                <a:sym typeface="Arial"/>
              </a:rPr>
              <a:t>(Slide 5) The Civil Rights Restoration Act of 1987 served to clarify and strengthen civil rights regulations, and the Americans with Disabilities Act specifically prohibited discrimination based on a person’s disability in all State and local programs, except for public transportation services</a:t>
            </a:r>
            <a:endParaRPr/>
          </a:p>
        </p:txBody>
      </p:sp>
      <p:sp>
        <p:nvSpPr>
          <p:cNvPr id="121" name="Google Shape;121;p5:notes"/>
          <p:cNvSpPr txBox="1"/>
          <p:nvPr>
            <p:ph idx="12" type="sldNum"/>
          </p:nvPr>
        </p:nvSpPr>
        <p:spPr>
          <a:xfrm>
            <a:off x="2963487" y="8835395"/>
            <a:ext cx="1083426" cy="466433"/>
          </a:xfrm>
          <a:prstGeom prst="rect">
            <a:avLst/>
          </a:prstGeom>
          <a:noFill/>
          <a:ln>
            <a:noFill/>
          </a:ln>
        </p:spPr>
        <p:txBody>
          <a:bodyPr anchorCtr="0" anchor="ctr" bIns="46575" lIns="93175" spcFirstLastPara="1" rIns="93175" wrap="square" tIns="46575">
            <a:noAutofit/>
          </a:bodyPr>
          <a:lstStyle/>
          <a:p>
            <a:pPr indent="0" lvl="0" marL="0" rtl="0" algn="ct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6:notes"/>
          <p:cNvSpPr/>
          <p:nvPr>
            <p:ph idx="2" type="sldImg"/>
          </p:nvPr>
        </p:nvSpPr>
        <p:spPr>
          <a:xfrm>
            <a:off x="715963" y="90170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 name="Google Shape;129;p6:notes"/>
          <p:cNvSpPr txBox="1"/>
          <p:nvPr>
            <p:ph idx="1" type="body"/>
          </p:nvPr>
        </p:nvSpPr>
        <p:spPr>
          <a:xfrm>
            <a:off x="701040" y="4473892"/>
            <a:ext cx="5608320" cy="4230919"/>
          </a:xfrm>
          <a:prstGeom prst="rect">
            <a:avLst/>
          </a:prstGeom>
          <a:noFill/>
          <a:ln>
            <a:noFill/>
          </a:ln>
        </p:spPr>
        <p:txBody>
          <a:bodyPr anchorCtr="0" anchor="t" bIns="46575" lIns="93175" spcFirstLastPara="1" rIns="93175" wrap="square" tIns="46575">
            <a:noAutofit/>
          </a:bodyPr>
          <a:lstStyle/>
          <a:p>
            <a:pPr indent="0" lvl="0" marL="0" marR="0" rtl="0" algn="just">
              <a:lnSpc>
                <a:spcPct val="100000"/>
              </a:lnSpc>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(Slide 6)  The terms “protected base” and “protected class” are used interchangeably during conversations about civil rights, but there is a difference between a “base” and a “class”.  A “base” is an actual trait or characteristic a person has.  For example, the base “driver” could apply to a person who drives their car to work.  Another base, “bicyclist”, can refer to people who ride their bicycle to work.  A “class” is made up of all the people who share a certain base characteristic.  So, people who drive to work belong to the class “drivers”.  Likewise, a bicyclist belongs to the class “bicyclists”.  A “protected base” is like any other base, except that it has been specifically identified in civil rights legislation as being a characteristic on which discriminatory actions must never be based. A “protected class” is made up of those who have the protected base characteristic in common.  Protected bases are not broken down into further identifiers.  The base “age” applies to all ages, “color” applies to all colors, race applies to all races, and so on.</a:t>
            </a:r>
            <a:endParaRPr/>
          </a:p>
          <a:p>
            <a:pPr indent="0" lvl="0" marL="0" rtl="0" algn="l">
              <a:lnSpc>
                <a:spcPct val="100000"/>
              </a:lnSpc>
              <a:spcBef>
                <a:spcPts val="0"/>
              </a:spcBef>
              <a:spcAft>
                <a:spcPts val="0"/>
              </a:spcAft>
              <a:buSzPts val="1400"/>
              <a:buNone/>
            </a:pPr>
            <a:r>
              <a:t/>
            </a:r>
            <a:endParaRPr/>
          </a:p>
        </p:txBody>
      </p:sp>
      <p:sp>
        <p:nvSpPr>
          <p:cNvPr id="130" name="Google Shape;130;p6:notes"/>
          <p:cNvSpPr txBox="1"/>
          <p:nvPr>
            <p:ph idx="12" type="sldNum"/>
          </p:nvPr>
        </p:nvSpPr>
        <p:spPr>
          <a:xfrm>
            <a:off x="2963487" y="8835395"/>
            <a:ext cx="1083426" cy="466433"/>
          </a:xfrm>
          <a:prstGeom prst="rect">
            <a:avLst/>
          </a:prstGeom>
          <a:noFill/>
          <a:ln>
            <a:noFill/>
          </a:ln>
        </p:spPr>
        <p:txBody>
          <a:bodyPr anchorCtr="0" anchor="ctr" bIns="46575" lIns="93175" spcFirstLastPara="1" rIns="93175" wrap="square" tIns="46575">
            <a:noAutofit/>
          </a:bodyPr>
          <a:lstStyle/>
          <a:p>
            <a:pPr indent="0" lvl="0" marL="0" rtl="0" algn="ct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7:notes"/>
          <p:cNvSpPr/>
          <p:nvPr>
            <p:ph idx="2" type="sldImg"/>
          </p:nvPr>
        </p:nvSpPr>
        <p:spPr>
          <a:xfrm>
            <a:off x="715963" y="90170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 name="Google Shape;138;p7:notes"/>
          <p:cNvSpPr txBox="1"/>
          <p:nvPr>
            <p:ph idx="1" type="body"/>
          </p:nvPr>
        </p:nvSpPr>
        <p:spPr>
          <a:xfrm>
            <a:off x="701040" y="4473892"/>
            <a:ext cx="5608320" cy="3878782"/>
          </a:xfrm>
          <a:prstGeom prst="rect">
            <a:avLst/>
          </a:prstGeom>
          <a:noFill/>
          <a:ln>
            <a:noFill/>
          </a:ln>
        </p:spPr>
        <p:txBody>
          <a:bodyPr anchorCtr="0" anchor="t" bIns="46575" lIns="93175" spcFirstLastPara="1" rIns="93175" wrap="square" tIns="46575">
            <a:noAutofit/>
          </a:bodyPr>
          <a:lstStyle/>
          <a:p>
            <a:pPr indent="0" lvl="0" marL="0" marR="0" rtl="0" algn="l">
              <a:lnSpc>
                <a:spcPct val="100000"/>
              </a:lnSpc>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(Slide 7)  The protected bases are </a:t>
            </a:r>
            <a:r>
              <a:rPr lang="en-US" sz="1200">
                <a:solidFill>
                  <a:srgbClr val="1B1B1B"/>
                </a:solidFill>
                <a:highlight>
                  <a:srgbClr val="FFFFFF"/>
                </a:highlight>
                <a:latin typeface="Roboto"/>
                <a:ea typeface="Roboto"/>
                <a:cs typeface="Roboto"/>
                <a:sym typeface="Roboto"/>
              </a:rPr>
              <a:t>race, color, national origin, sex (including gender identity and sexual orientation), disability, and age.</a:t>
            </a:r>
            <a:endParaRPr/>
          </a:p>
        </p:txBody>
      </p:sp>
      <p:sp>
        <p:nvSpPr>
          <p:cNvPr id="139" name="Google Shape;139;p7:notes"/>
          <p:cNvSpPr txBox="1"/>
          <p:nvPr>
            <p:ph idx="12" type="sldNum"/>
          </p:nvPr>
        </p:nvSpPr>
        <p:spPr>
          <a:xfrm>
            <a:off x="2963487" y="8835395"/>
            <a:ext cx="1083426" cy="466433"/>
          </a:xfrm>
          <a:prstGeom prst="rect">
            <a:avLst/>
          </a:prstGeom>
          <a:noFill/>
          <a:ln>
            <a:noFill/>
          </a:ln>
        </p:spPr>
        <p:txBody>
          <a:bodyPr anchorCtr="0" anchor="ctr" bIns="46575" lIns="93175" spcFirstLastPara="1" rIns="93175" wrap="square" tIns="46575">
            <a:noAutofit/>
          </a:bodyPr>
          <a:lstStyle/>
          <a:p>
            <a:pPr indent="0" lvl="0" marL="0" rtl="0" algn="ct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8:notes"/>
          <p:cNvSpPr/>
          <p:nvPr>
            <p:ph idx="2" type="sldImg"/>
          </p:nvPr>
        </p:nvSpPr>
        <p:spPr>
          <a:xfrm>
            <a:off x="715963" y="90170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Google Shape;160;p8:notes"/>
          <p:cNvSpPr txBox="1"/>
          <p:nvPr>
            <p:ph idx="1" type="body"/>
          </p:nvPr>
        </p:nvSpPr>
        <p:spPr>
          <a:xfrm>
            <a:off x="701040" y="4188583"/>
            <a:ext cx="5608320" cy="3660459"/>
          </a:xfrm>
          <a:prstGeom prst="rect">
            <a:avLst/>
          </a:prstGeom>
          <a:noFill/>
          <a:ln>
            <a:noFill/>
          </a:ln>
        </p:spPr>
        <p:txBody>
          <a:bodyPr anchorCtr="0" anchor="t" bIns="46575" lIns="93175" spcFirstLastPara="1" rIns="93175" wrap="square" tIns="46575">
            <a:noAutofit/>
          </a:bodyPr>
          <a:lstStyle/>
          <a:p>
            <a:pPr indent="0" lvl="0" marL="0" marR="0" rtl="0" algn="l">
              <a:lnSpc>
                <a:spcPct val="100000"/>
              </a:lnSpc>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(Slide 8) A requirement of any recipient receiving Federal financial assistance is that they must agree to several assurances including those involving Civil Rights. Each year, Regional Food Banks have their TEFAP and CSFP recipient agencies sign form HRP-1040. Similar agreements are made between FNS and DES and DES and Regional Food Banks.</a:t>
            </a:r>
            <a:endParaRPr/>
          </a:p>
        </p:txBody>
      </p:sp>
      <p:sp>
        <p:nvSpPr>
          <p:cNvPr id="161" name="Google Shape;161;p8:notes"/>
          <p:cNvSpPr txBox="1"/>
          <p:nvPr>
            <p:ph idx="12" type="sldNum"/>
          </p:nvPr>
        </p:nvSpPr>
        <p:spPr>
          <a:xfrm>
            <a:off x="2963487" y="8835395"/>
            <a:ext cx="1083426" cy="466433"/>
          </a:xfrm>
          <a:prstGeom prst="rect">
            <a:avLst/>
          </a:prstGeom>
          <a:noFill/>
          <a:ln>
            <a:noFill/>
          </a:ln>
        </p:spPr>
        <p:txBody>
          <a:bodyPr anchorCtr="0" anchor="ctr" bIns="46575" lIns="93175" spcFirstLastPara="1" rIns="93175" wrap="square" tIns="46575">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9:notes"/>
          <p:cNvSpPr/>
          <p:nvPr>
            <p:ph idx="2" type="sldImg"/>
          </p:nvPr>
        </p:nvSpPr>
        <p:spPr>
          <a:xfrm>
            <a:off x="715963" y="90170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p9:notes"/>
          <p:cNvSpPr txBox="1"/>
          <p:nvPr>
            <p:ph idx="1" type="body"/>
          </p:nvPr>
        </p:nvSpPr>
        <p:spPr>
          <a:xfrm>
            <a:off x="701040" y="4188583"/>
            <a:ext cx="5608320" cy="3660459"/>
          </a:xfrm>
          <a:prstGeom prst="rect">
            <a:avLst/>
          </a:prstGeom>
          <a:noFill/>
          <a:ln>
            <a:noFill/>
          </a:ln>
        </p:spPr>
        <p:txBody>
          <a:bodyPr anchorCtr="0" anchor="t" bIns="46575" lIns="93175" spcFirstLastPara="1" rIns="93175" wrap="square" tIns="46575">
            <a:noAutofit/>
          </a:bodyPr>
          <a:lstStyle/>
          <a:p>
            <a:pPr indent="0" lvl="0" marL="0" marR="0" rtl="0" algn="l">
              <a:lnSpc>
                <a:spcPct val="100000"/>
              </a:lnSpc>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(Slide 9) </a:t>
            </a:r>
            <a:r>
              <a:rPr b="0" i="0" lang="en-US" sz="1100" u="none" cap="none" strike="noStrike">
                <a:latin typeface="Libre Franklin"/>
                <a:ea typeface="Libre Franklin"/>
                <a:cs typeface="Libre Franklin"/>
                <a:sym typeface="Libre Franklin"/>
              </a:rPr>
              <a:t>Regional Food Banks and their TEFAP and CSFP recipient agencies are required to provide reasonable accommodations for clients who are disabled or have limited mobility. This includes ramp and elevator access, encouraging the usage of proxies, and providing alternate methods of distribution including drive-thru and home delivery (where available).</a:t>
            </a:r>
            <a:endParaRPr/>
          </a:p>
        </p:txBody>
      </p:sp>
      <p:sp>
        <p:nvSpPr>
          <p:cNvPr id="170" name="Google Shape;170;p9:notes"/>
          <p:cNvSpPr txBox="1"/>
          <p:nvPr>
            <p:ph idx="12" type="sldNum"/>
          </p:nvPr>
        </p:nvSpPr>
        <p:spPr>
          <a:xfrm>
            <a:off x="2963487" y="8835395"/>
            <a:ext cx="1083426" cy="466433"/>
          </a:xfrm>
          <a:prstGeom prst="rect">
            <a:avLst/>
          </a:prstGeom>
          <a:noFill/>
          <a:ln>
            <a:noFill/>
          </a:ln>
        </p:spPr>
        <p:txBody>
          <a:bodyPr anchorCtr="0" anchor="ctr" bIns="46575" lIns="93175" spcFirstLastPara="1" rIns="93175" wrap="square" tIns="46575">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 name="Shape 12"/>
        <p:cNvGrpSpPr/>
        <p:nvPr/>
      </p:nvGrpSpPr>
      <p:grpSpPr>
        <a:xfrm>
          <a:off x="0" y="0"/>
          <a:ext cx="0" cy="0"/>
          <a:chOff x="0" y="0"/>
          <a:chExt cx="0" cy="0"/>
        </a:xfrm>
      </p:grpSpPr>
      <p:sp>
        <p:nvSpPr>
          <p:cNvPr id="13" name="Google Shape;13;p4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4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5" name="Google Shape;15;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9" name="Shape 69"/>
        <p:cNvGrpSpPr/>
        <p:nvPr/>
      </p:nvGrpSpPr>
      <p:grpSpPr>
        <a:xfrm>
          <a:off x="0" y="0"/>
          <a:ext cx="0" cy="0"/>
          <a:chOff x="0" y="0"/>
          <a:chExt cx="0" cy="0"/>
        </a:xfrm>
      </p:grpSpPr>
      <p:sp>
        <p:nvSpPr>
          <p:cNvPr id="70" name="Google Shape;70;p5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5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 name="Google Shape;72;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5" name="Shape 75"/>
        <p:cNvGrpSpPr/>
        <p:nvPr/>
      </p:nvGrpSpPr>
      <p:grpSpPr>
        <a:xfrm>
          <a:off x="0" y="0"/>
          <a:ext cx="0" cy="0"/>
          <a:chOff x="0" y="0"/>
          <a:chExt cx="0" cy="0"/>
        </a:xfrm>
      </p:grpSpPr>
      <p:sp>
        <p:nvSpPr>
          <p:cNvPr id="76" name="Google Shape;76;p5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5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 name="Google Shape;78;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 name="Shape 18"/>
        <p:cNvGrpSpPr/>
        <p:nvPr/>
      </p:nvGrpSpPr>
      <p:grpSpPr>
        <a:xfrm>
          <a:off x="0" y="0"/>
          <a:ext cx="0" cy="0"/>
          <a:chOff x="0" y="0"/>
          <a:chExt cx="0" cy="0"/>
        </a:xfrm>
      </p:grpSpPr>
      <p:sp>
        <p:nvSpPr>
          <p:cNvPr id="19" name="Google Shape;19;p4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4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 name="Google Shape;21;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4" name="Shape 24"/>
        <p:cNvGrpSpPr/>
        <p:nvPr/>
      </p:nvGrpSpPr>
      <p:grpSpPr>
        <a:xfrm>
          <a:off x="0" y="0"/>
          <a:ext cx="0" cy="0"/>
          <a:chOff x="0" y="0"/>
          <a:chExt cx="0" cy="0"/>
        </a:xfrm>
      </p:grpSpPr>
      <p:sp>
        <p:nvSpPr>
          <p:cNvPr id="25" name="Google Shape;25;p4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4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7" name="Google Shape;27;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0" name="Shape 30"/>
        <p:cNvGrpSpPr/>
        <p:nvPr/>
      </p:nvGrpSpPr>
      <p:grpSpPr>
        <a:xfrm>
          <a:off x="0" y="0"/>
          <a:ext cx="0" cy="0"/>
          <a:chOff x="0" y="0"/>
          <a:chExt cx="0" cy="0"/>
        </a:xfrm>
      </p:grpSpPr>
      <p:sp>
        <p:nvSpPr>
          <p:cNvPr id="31" name="Google Shape;31;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4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4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7" name="Shape 37"/>
        <p:cNvGrpSpPr/>
        <p:nvPr/>
      </p:nvGrpSpPr>
      <p:grpSpPr>
        <a:xfrm>
          <a:off x="0" y="0"/>
          <a:ext cx="0" cy="0"/>
          <a:chOff x="0" y="0"/>
          <a:chExt cx="0" cy="0"/>
        </a:xfrm>
      </p:grpSpPr>
      <p:sp>
        <p:nvSpPr>
          <p:cNvPr id="38" name="Google Shape;38;p4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4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0" name="Google Shape;40;p4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4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2" name="Google Shape;42;p4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6" name="Shape 46"/>
        <p:cNvGrpSpPr/>
        <p:nvPr/>
      </p:nvGrpSpPr>
      <p:grpSpPr>
        <a:xfrm>
          <a:off x="0" y="0"/>
          <a:ext cx="0" cy="0"/>
          <a:chOff x="0" y="0"/>
          <a:chExt cx="0" cy="0"/>
        </a:xfrm>
      </p:grpSpPr>
      <p:sp>
        <p:nvSpPr>
          <p:cNvPr id="47" name="Google Shape;47;p4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1" name="Shape 51"/>
        <p:cNvGrpSpPr/>
        <p:nvPr/>
      </p:nvGrpSpPr>
      <p:grpSpPr>
        <a:xfrm>
          <a:off x="0" y="0"/>
          <a:ext cx="0" cy="0"/>
          <a:chOff x="0" y="0"/>
          <a:chExt cx="0" cy="0"/>
        </a:xfrm>
      </p:grpSpPr>
      <p:sp>
        <p:nvSpPr>
          <p:cNvPr id="52" name="Google Shape;52;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5" name="Shape 55"/>
        <p:cNvGrpSpPr/>
        <p:nvPr/>
      </p:nvGrpSpPr>
      <p:grpSpPr>
        <a:xfrm>
          <a:off x="0" y="0"/>
          <a:ext cx="0" cy="0"/>
          <a:chOff x="0" y="0"/>
          <a:chExt cx="0" cy="0"/>
        </a:xfrm>
      </p:grpSpPr>
      <p:sp>
        <p:nvSpPr>
          <p:cNvPr id="56" name="Google Shape;56;p4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4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8" name="Google Shape;58;p4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9" name="Google Shape;59;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2" name="Shape 62"/>
        <p:cNvGrpSpPr/>
        <p:nvPr/>
      </p:nvGrpSpPr>
      <p:grpSpPr>
        <a:xfrm>
          <a:off x="0" y="0"/>
          <a:ext cx="0" cy="0"/>
          <a:chOff x="0" y="0"/>
          <a:chExt cx="0" cy="0"/>
        </a:xfrm>
      </p:grpSpPr>
      <p:sp>
        <p:nvSpPr>
          <p:cNvPr id="63" name="Google Shape;63;p4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49"/>
          <p:cNvSpPr/>
          <p:nvPr>
            <p:ph idx="2" type="pic"/>
          </p:nvPr>
        </p:nvSpPr>
        <p:spPr>
          <a:xfrm>
            <a:off x="5183188" y="987425"/>
            <a:ext cx="6172200" cy="4873625"/>
          </a:xfrm>
          <a:prstGeom prst="rect">
            <a:avLst/>
          </a:prstGeom>
          <a:noFill/>
          <a:ln>
            <a:noFill/>
          </a:ln>
        </p:spPr>
      </p:sp>
      <p:sp>
        <p:nvSpPr>
          <p:cNvPr id="65" name="Google Shape;65;p4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6" name="Google Shape;66;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 name="Shape 6"/>
        <p:cNvGrpSpPr/>
        <p:nvPr/>
      </p:nvGrpSpPr>
      <p:grpSpPr>
        <a:xfrm>
          <a:off x="0" y="0"/>
          <a:ext cx="0" cy="0"/>
          <a:chOff x="0" y="0"/>
          <a:chExt cx="0" cy="0"/>
        </a:xfrm>
      </p:grpSpPr>
      <p:sp>
        <p:nvSpPr>
          <p:cNvPr id="7" name="Google Shape;7;p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 name="Google Shape;8;p4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 name="Google Shape;9;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1" name="Google Shape;11;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0.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8.png"/><Relationship Id="rId4" Type="http://schemas.openxmlformats.org/officeDocument/2006/relationships/image" Target="../media/image11.png"/><Relationship Id="rId5"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A35"/>
        </a:solidFill>
      </p:bgPr>
    </p:bg>
    <p:spTree>
      <p:nvGrpSpPr>
        <p:cNvPr id="85" name="Shape 85"/>
        <p:cNvGrpSpPr/>
        <p:nvPr/>
      </p:nvGrpSpPr>
      <p:grpSpPr>
        <a:xfrm>
          <a:off x="0" y="0"/>
          <a:ext cx="0" cy="0"/>
          <a:chOff x="0" y="0"/>
          <a:chExt cx="0" cy="0"/>
        </a:xfrm>
      </p:grpSpPr>
      <p:sp>
        <p:nvSpPr>
          <p:cNvPr id="86" name="Google Shape;86;p1"/>
          <p:cNvSpPr/>
          <p:nvPr/>
        </p:nvSpPr>
        <p:spPr>
          <a:xfrm>
            <a:off x="1" y="701528"/>
            <a:ext cx="12192000" cy="13317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7" name="Google Shape;87;p1"/>
          <p:cNvSpPr txBox="1"/>
          <p:nvPr/>
        </p:nvSpPr>
        <p:spPr>
          <a:xfrm>
            <a:off x="1261109" y="3138202"/>
            <a:ext cx="9669900" cy="923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0" i="0" lang="en-US" sz="5400" u="none" cap="none" strike="noStrike">
                <a:solidFill>
                  <a:schemeClr val="accent4"/>
                </a:solidFill>
                <a:latin typeface="Libre Franklin"/>
                <a:ea typeface="Libre Franklin"/>
                <a:cs typeface="Libre Franklin"/>
                <a:sym typeface="Libre Franklin"/>
              </a:rPr>
              <a:t>Civil Rights Training</a:t>
            </a:r>
            <a:endParaRPr b="0" i="0" sz="1400" u="none" cap="none" strike="noStrike">
              <a:solidFill>
                <a:schemeClr val="accent4"/>
              </a:solidFill>
              <a:latin typeface="Arial"/>
              <a:ea typeface="Arial"/>
              <a:cs typeface="Arial"/>
              <a:sym typeface="Arial"/>
            </a:endParaRPr>
          </a:p>
        </p:txBody>
      </p:sp>
      <p:sp>
        <p:nvSpPr>
          <p:cNvPr id="88" name="Google Shape;88;p1"/>
          <p:cNvSpPr txBox="1"/>
          <p:nvPr/>
        </p:nvSpPr>
        <p:spPr>
          <a:xfrm>
            <a:off x="2252143" y="4106800"/>
            <a:ext cx="7514100" cy="882900"/>
          </a:xfrm>
          <a:prstGeom prst="rect">
            <a:avLst/>
          </a:prstGeom>
          <a:noFill/>
          <a:ln>
            <a:noFill/>
          </a:ln>
        </p:spPr>
        <p:txBody>
          <a:bodyPr anchorCtr="0" anchor="t" bIns="45700" lIns="91425" spcFirstLastPara="1" rIns="91425" wrap="square" tIns="45700">
            <a:spAutoFit/>
          </a:bodyPr>
          <a:lstStyle/>
          <a:p>
            <a:pPr indent="0" lvl="0" marL="0" marR="0" rtl="0" algn="ctr">
              <a:lnSpc>
                <a:spcPct val="114000"/>
              </a:lnSpc>
              <a:spcBef>
                <a:spcPts val="0"/>
              </a:spcBef>
              <a:spcAft>
                <a:spcPts val="0"/>
              </a:spcAft>
              <a:buClr>
                <a:srgbClr val="000000"/>
              </a:buClr>
              <a:buSzPts val="2400"/>
              <a:buFont typeface="Arial"/>
              <a:buNone/>
            </a:pPr>
            <a:r>
              <a:rPr b="0" i="0" lang="en-US" sz="2400" u="none" cap="none" strike="noStrike">
                <a:solidFill>
                  <a:schemeClr val="accent4"/>
                </a:solidFill>
                <a:latin typeface="Libre Franklin"/>
                <a:ea typeface="Libre Franklin"/>
                <a:cs typeface="Libre Franklin"/>
                <a:sym typeface="Libre Franklin"/>
              </a:rPr>
              <a:t>Commodity Senior Food Program</a:t>
            </a:r>
            <a:endParaRPr b="0" i="0" sz="1400" u="none" cap="none" strike="noStrike">
              <a:solidFill>
                <a:schemeClr val="accent4"/>
              </a:solidFill>
              <a:latin typeface="Arial"/>
              <a:ea typeface="Arial"/>
              <a:cs typeface="Arial"/>
              <a:sym typeface="Arial"/>
            </a:endParaRPr>
          </a:p>
          <a:p>
            <a:pPr indent="0" lvl="0" marL="0" marR="0" rtl="0" algn="ctr">
              <a:lnSpc>
                <a:spcPct val="114000"/>
              </a:lnSpc>
              <a:spcBef>
                <a:spcPts val="0"/>
              </a:spcBef>
              <a:spcAft>
                <a:spcPts val="0"/>
              </a:spcAft>
              <a:buClr>
                <a:srgbClr val="000000"/>
              </a:buClr>
              <a:buSzPts val="2400"/>
              <a:buFont typeface="Arial"/>
              <a:buNone/>
            </a:pPr>
            <a:r>
              <a:rPr b="0" i="0" lang="en-US" sz="2400" u="none" cap="none" strike="noStrike">
                <a:solidFill>
                  <a:schemeClr val="accent4"/>
                </a:solidFill>
                <a:latin typeface="Libre Franklin"/>
                <a:ea typeface="Libre Franklin"/>
                <a:cs typeface="Libre Franklin"/>
                <a:sym typeface="Libre Franklin"/>
              </a:rPr>
              <a:t>The Emergency Food Assistance Program</a:t>
            </a:r>
            <a:endParaRPr b="0" i="0" sz="1800" u="none" cap="none" strike="noStrike">
              <a:solidFill>
                <a:schemeClr val="accent4"/>
              </a:solidFill>
              <a:latin typeface="Libre Franklin"/>
              <a:ea typeface="Libre Franklin"/>
              <a:cs typeface="Libre Franklin"/>
              <a:sym typeface="Libre Franklin"/>
            </a:endParaRPr>
          </a:p>
        </p:txBody>
      </p:sp>
      <p:sp>
        <p:nvSpPr>
          <p:cNvPr id="89" name="Google Shape;89;p1"/>
          <p:cNvSpPr txBox="1"/>
          <p:nvPr/>
        </p:nvSpPr>
        <p:spPr>
          <a:xfrm>
            <a:off x="-1" y="5720476"/>
            <a:ext cx="12192000" cy="619200"/>
          </a:xfrm>
          <a:prstGeom prst="rect">
            <a:avLst/>
          </a:prstGeom>
          <a:noFill/>
          <a:ln>
            <a:noFill/>
          </a:ln>
        </p:spPr>
        <p:txBody>
          <a:bodyPr anchorCtr="0" anchor="t" bIns="45700" lIns="91425" spcFirstLastPara="1" rIns="91425" wrap="square" tIns="45700">
            <a:spAutoFit/>
          </a:bodyPr>
          <a:lstStyle/>
          <a:p>
            <a:pPr indent="0" lvl="0" marL="0" marR="0" rtl="0" algn="ctr">
              <a:lnSpc>
                <a:spcPct val="114000"/>
              </a:lnSpc>
              <a:spcBef>
                <a:spcPts val="0"/>
              </a:spcBef>
              <a:spcAft>
                <a:spcPts val="0"/>
              </a:spcAft>
              <a:buClr>
                <a:srgbClr val="000000"/>
              </a:buClr>
              <a:buSzPts val="1600"/>
              <a:buFont typeface="Arial"/>
              <a:buNone/>
            </a:pPr>
            <a:r>
              <a:rPr b="0" i="0" lang="en-US" sz="1600" u="none" cap="none" strike="noStrike">
                <a:solidFill>
                  <a:schemeClr val="lt1"/>
                </a:solidFill>
                <a:latin typeface="Libre Franklin"/>
                <a:ea typeface="Libre Franklin"/>
                <a:cs typeface="Libre Franklin"/>
                <a:sym typeface="Libre Franklin"/>
              </a:rPr>
              <a:t>Arizona Department of Economic Security </a:t>
            </a:r>
            <a:r>
              <a:rPr b="1" i="0" lang="en-US" sz="1600" u="none" cap="none" strike="noStrike">
                <a:solidFill>
                  <a:schemeClr val="lt1"/>
                </a:solidFill>
                <a:latin typeface="Calibri"/>
                <a:ea typeface="Calibri"/>
                <a:cs typeface="Calibri"/>
                <a:sym typeface="Calibri"/>
              </a:rPr>
              <a:t>●</a:t>
            </a:r>
            <a:r>
              <a:rPr b="0" i="0" lang="en-US" sz="1600" u="none" cap="none" strike="noStrike">
                <a:solidFill>
                  <a:schemeClr val="lt1"/>
                </a:solidFill>
                <a:latin typeface="Libre Franklin"/>
                <a:ea typeface="Libre Franklin"/>
                <a:cs typeface="Libre Franklin"/>
                <a:sym typeface="Libre Franklin"/>
              </a:rPr>
              <a:t> Division of Community Assistance and Development</a:t>
            </a:r>
            <a:endParaRPr b="0" i="0" sz="1400" u="none" cap="none" strike="noStrike">
              <a:solidFill>
                <a:srgbClr val="000000"/>
              </a:solidFill>
              <a:latin typeface="Arial"/>
              <a:ea typeface="Arial"/>
              <a:cs typeface="Arial"/>
              <a:sym typeface="Arial"/>
            </a:endParaRPr>
          </a:p>
          <a:p>
            <a:pPr indent="0" lvl="0" marL="0" marR="0" rtl="0" algn="ctr">
              <a:lnSpc>
                <a:spcPct val="114000"/>
              </a:lnSpc>
              <a:spcBef>
                <a:spcPts val="0"/>
              </a:spcBef>
              <a:spcAft>
                <a:spcPts val="0"/>
              </a:spcAft>
              <a:buClr>
                <a:srgbClr val="000000"/>
              </a:buClr>
              <a:buSzPts val="1600"/>
              <a:buFont typeface="Arial"/>
              <a:buNone/>
            </a:pPr>
            <a:r>
              <a:rPr b="0" i="0" lang="en-US" sz="1600" u="none" cap="none" strike="noStrike">
                <a:solidFill>
                  <a:schemeClr val="lt1"/>
                </a:solidFill>
                <a:latin typeface="Libre Franklin"/>
                <a:ea typeface="Libre Franklin"/>
                <a:cs typeface="Libre Franklin"/>
                <a:sym typeface="Libre Franklin"/>
              </a:rPr>
              <a:t>Coordinated Hunger Relief Program</a:t>
            </a:r>
            <a:endParaRPr b="0" i="0" sz="1400" u="none" cap="none" strike="noStrike">
              <a:solidFill>
                <a:srgbClr val="000000"/>
              </a:solidFill>
              <a:latin typeface="Arial"/>
              <a:ea typeface="Arial"/>
              <a:cs typeface="Arial"/>
              <a:sym typeface="Arial"/>
            </a:endParaRPr>
          </a:p>
        </p:txBody>
      </p:sp>
      <p:pic>
        <p:nvPicPr>
          <p:cNvPr descr="Image result for department of economic security logo" id="90" name="Google Shape;90;p1"/>
          <p:cNvPicPr preferRelativeResize="0"/>
          <p:nvPr/>
        </p:nvPicPr>
        <p:blipFill rotWithShape="1">
          <a:blip r:embed="rId3">
            <a:alphaModFix/>
          </a:blip>
          <a:srcRect b="0" l="0" r="0" t="0"/>
          <a:stretch/>
        </p:blipFill>
        <p:spPr>
          <a:xfrm>
            <a:off x="3458021" y="751020"/>
            <a:ext cx="5102226" cy="1173240"/>
          </a:xfrm>
          <a:prstGeom prst="rect">
            <a:avLst/>
          </a:prstGeom>
          <a:noFill/>
          <a:ln>
            <a:noFill/>
          </a:ln>
        </p:spPr>
      </p:pic>
      <p:sp>
        <p:nvSpPr>
          <p:cNvPr id="91" name="Google Shape;91;p1"/>
          <p:cNvSpPr txBox="1"/>
          <p:nvPr/>
        </p:nvSpPr>
        <p:spPr>
          <a:xfrm>
            <a:off x="4547828" y="6444392"/>
            <a:ext cx="29226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14000"/>
              </a:lnSpc>
              <a:spcBef>
                <a:spcPts val="0"/>
              </a:spcBef>
              <a:spcAft>
                <a:spcPts val="0"/>
              </a:spcAft>
              <a:buClr>
                <a:srgbClr val="000000"/>
              </a:buClr>
              <a:buSzPts val="1400"/>
              <a:buFont typeface="Arial"/>
              <a:buNone/>
            </a:pPr>
            <a:r>
              <a:rPr b="0" i="1" lang="en-US" sz="1400" u="none" cap="none" strike="noStrike">
                <a:solidFill>
                  <a:srgbClr val="595959"/>
                </a:solidFill>
                <a:latin typeface="Libre Franklin"/>
                <a:ea typeface="Libre Franklin"/>
                <a:cs typeface="Libre Franklin"/>
                <a:sym typeface="Libre Franklin"/>
              </a:rPr>
              <a:t>rev. 0</a:t>
            </a:r>
            <a:r>
              <a:rPr i="1" lang="en-US">
                <a:solidFill>
                  <a:srgbClr val="595959"/>
                </a:solidFill>
                <a:latin typeface="Libre Franklin"/>
                <a:ea typeface="Libre Franklin"/>
                <a:cs typeface="Libre Franklin"/>
                <a:sym typeface="Libre Franklin"/>
              </a:rPr>
              <a:t>3/2024</a:t>
            </a:r>
            <a:endParaRPr b="0" i="0" sz="1400" u="none" cap="none" strike="noStrike">
              <a:solidFill>
                <a:srgbClr val="000000"/>
              </a:solidFill>
              <a:latin typeface="Arial"/>
              <a:ea typeface="Arial"/>
              <a:cs typeface="Arial"/>
              <a:sym typeface="Arial"/>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A35"/>
        </a:solidFill>
      </p:bgPr>
    </p:bg>
    <p:spTree>
      <p:nvGrpSpPr>
        <p:cNvPr id="180" name="Shape 180"/>
        <p:cNvGrpSpPr/>
        <p:nvPr/>
      </p:nvGrpSpPr>
      <p:grpSpPr>
        <a:xfrm>
          <a:off x="0" y="0"/>
          <a:ext cx="0" cy="0"/>
          <a:chOff x="0" y="0"/>
          <a:chExt cx="0" cy="0"/>
        </a:xfrm>
      </p:grpSpPr>
      <p:sp>
        <p:nvSpPr>
          <p:cNvPr id="181" name="Google Shape;181;p10"/>
          <p:cNvSpPr txBox="1"/>
          <p:nvPr/>
        </p:nvSpPr>
        <p:spPr>
          <a:xfrm>
            <a:off x="0" y="0"/>
            <a:ext cx="12192000" cy="400110"/>
          </a:xfrm>
          <a:prstGeom prst="rect">
            <a:avLst/>
          </a:prstGeom>
          <a:solidFill>
            <a:srgbClr val="BFBFBF"/>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3F3F3F"/>
                </a:solidFill>
                <a:latin typeface="Libre Franklin"/>
                <a:ea typeface="Libre Franklin"/>
                <a:cs typeface="Libre Franklin"/>
                <a:sym typeface="Libre Franklin"/>
              </a:rPr>
              <a:t>Annual Civil Rights Training for CSFP and TEFAP</a:t>
            </a:r>
            <a:endParaRPr b="0" i="0" sz="1400" u="none" cap="none" strike="noStrike">
              <a:solidFill>
                <a:srgbClr val="000000"/>
              </a:solidFill>
              <a:latin typeface="Arial"/>
              <a:ea typeface="Arial"/>
              <a:cs typeface="Arial"/>
              <a:sym typeface="Arial"/>
            </a:endParaRPr>
          </a:p>
        </p:txBody>
      </p:sp>
      <p:sp>
        <p:nvSpPr>
          <p:cNvPr id="182" name="Google Shape;182;p10"/>
          <p:cNvSpPr txBox="1"/>
          <p:nvPr/>
        </p:nvSpPr>
        <p:spPr>
          <a:xfrm>
            <a:off x="518160" y="761538"/>
            <a:ext cx="11155680" cy="46166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Libre Franklin"/>
                <a:ea typeface="Libre Franklin"/>
                <a:cs typeface="Libre Franklin"/>
                <a:sym typeface="Libre Franklin"/>
              </a:rPr>
              <a:t>Program Access for People with Limited English Proficiency</a:t>
            </a:r>
            <a:endParaRPr b="0" i="0" sz="1400" u="none" cap="none" strike="noStrike">
              <a:solidFill>
                <a:srgbClr val="000000"/>
              </a:solidFill>
              <a:latin typeface="Arial"/>
              <a:ea typeface="Arial"/>
              <a:cs typeface="Arial"/>
              <a:sym typeface="Arial"/>
            </a:endParaRPr>
          </a:p>
        </p:txBody>
      </p:sp>
      <p:cxnSp>
        <p:nvCxnSpPr>
          <p:cNvPr id="183" name="Google Shape;183;p10"/>
          <p:cNvCxnSpPr/>
          <p:nvPr/>
        </p:nvCxnSpPr>
        <p:spPr>
          <a:xfrm>
            <a:off x="518160" y="1226334"/>
            <a:ext cx="11155680" cy="0"/>
          </a:xfrm>
          <a:prstGeom prst="straightConnector1">
            <a:avLst/>
          </a:prstGeom>
          <a:noFill/>
          <a:ln cap="flat" cmpd="sng" w="9525">
            <a:solidFill>
              <a:srgbClr val="BFBFBF"/>
            </a:solidFill>
            <a:prstDash val="solid"/>
            <a:miter lim="800000"/>
            <a:headEnd len="sm" w="sm" type="none"/>
            <a:tailEnd len="sm" w="sm" type="none"/>
          </a:ln>
        </p:spPr>
      </p:cxnSp>
      <p:sp>
        <p:nvSpPr>
          <p:cNvPr id="184" name="Google Shape;184;p10"/>
          <p:cNvSpPr txBox="1"/>
          <p:nvPr/>
        </p:nvSpPr>
        <p:spPr>
          <a:xfrm>
            <a:off x="521208" y="1536462"/>
            <a:ext cx="11155680" cy="39087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accent4"/>
                </a:solidFill>
                <a:latin typeface="Libre Franklin"/>
                <a:ea typeface="Libre Franklin"/>
                <a:cs typeface="Libre Franklin"/>
                <a:sym typeface="Libre Franklin"/>
              </a:rPr>
              <a:t>Limited English Proficiency (LEP) Persons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accent4"/>
              </a:solidFill>
              <a:latin typeface="Libre Franklin"/>
              <a:ea typeface="Libre Franklin"/>
              <a:cs typeface="Libre Franklin"/>
              <a:sym typeface="Libre Franklin"/>
            </a:endParaRPr>
          </a:p>
          <a:p>
            <a:pPr indent="-342900" lvl="0" marL="342900" marR="0" rtl="0" algn="l">
              <a:lnSpc>
                <a:spcPct val="100000"/>
              </a:lnSpc>
              <a:spcBef>
                <a:spcPts val="0"/>
              </a:spcBef>
              <a:spcAft>
                <a:spcPts val="0"/>
              </a:spcAft>
              <a:buClr>
                <a:schemeClr val="lt1"/>
              </a:buClr>
              <a:buSzPts val="2000"/>
              <a:buFont typeface="Arial"/>
              <a:buChar char="•"/>
            </a:pPr>
            <a:r>
              <a:rPr b="0" i="0" lang="en-US" sz="2000" u="none" cap="none" strike="noStrike">
                <a:solidFill>
                  <a:schemeClr val="lt1"/>
                </a:solidFill>
                <a:latin typeface="Libre Franklin"/>
                <a:ea typeface="Libre Franklin"/>
                <a:cs typeface="Libre Franklin"/>
                <a:sym typeface="Libre Franklin"/>
              </a:rPr>
              <a:t>An LEP person does not speak English as their primary language and has a limited ability to speak, write, read, or understand English.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Libre Franklin"/>
              <a:ea typeface="Libre Franklin"/>
              <a:cs typeface="Libre Franklin"/>
              <a:sym typeface="Libre Franklin"/>
            </a:endParaRPr>
          </a:p>
          <a:p>
            <a:pPr indent="-342900" lvl="0" marL="342900" marR="0" rtl="0" algn="l">
              <a:lnSpc>
                <a:spcPct val="100000"/>
              </a:lnSpc>
              <a:spcBef>
                <a:spcPts val="0"/>
              </a:spcBef>
              <a:spcAft>
                <a:spcPts val="0"/>
              </a:spcAft>
              <a:buClr>
                <a:srgbClr val="F2F2F2"/>
              </a:buClr>
              <a:buSzPts val="2000"/>
              <a:buFont typeface="Arial"/>
              <a:buChar char="•"/>
            </a:pPr>
            <a:r>
              <a:rPr b="0" i="0" lang="en-US" sz="2000" u="none" cap="none" strike="noStrike">
                <a:solidFill>
                  <a:srgbClr val="F2F2F2"/>
                </a:solidFill>
                <a:latin typeface="Libre Franklin"/>
                <a:ea typeface="Libre Franklin"/>
                <a:cs typeface="Libre Franklin"/>
                <a:sym typeface="Libre Franklin"/>
              </a:rPr>
              <a:t>LEP persons must be provided the same opportunities to access program services and activities.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F2F2F2"/>
              </a:solidFill>
              <a:latin typeface="Libre Franklin"/>
              <a:ea typeface="Libre Franklin"/>
              <a:cs typeface="Libre Franklin"/>
              <a:sym typeface="Libre Franklin"/>
            </a:endParaRPr>
          </a:p>
          <a:p>
            <a:pPr indent="-342900" lvl="0" marL="342900" marR="0" rtl="0" algn="l">
              <a:lnSpc>
                <a:spcPct val="100000"/>
              </a:lnSpc>
              <a:spcBef>
                <a:spcPts val="0"/>
              </a:spcBef>
              <a:spcAft>
                <a:spcPts val="0"/>
              </a:spcAft>
              <a:buClr>
                <a:schemeClr val="lt1"/>
              </a:buClr>
              <a:buSzPts val="2000"/>
              <a:buFont typeface="Arial"/>
              <a:buChar char="•"/>
            </a:pPr>
            <a:r>
              <a:rPr b="0" i="0" lang="en-US" sz="2000" u="none" cap="none" strike="noStrike">
                <a:solidFill>
                  <a:schemeClr val="lt1"/>
                </a:solidFill>
                <a:latin typeface="Libre Franklin"/>
                <a:ea typeface="Libre Franklin"/>
                <a:cs typeface="Libre Franklin"/>
                <a:sym typeface="Libre Franklin"/>
              </a:rPr>
              <a:t>The failure to provide potentially eligible LEP persons with access to Federally-assisted programs </a:t>
            </a:r>
            <a:r>
              <a:rPr b="0" i="0" lang="en-US" sz="2000" u="none" cap="none" strike="noStrike">
                <a:solidFill>
                  <a:schemeClr val="accent4"/>
                </a:solidFill>
                <a:latin typeface="Libre Franklin"/>
                <a:ea typeface="Libre Franklin"/>
                <a:cs typeface="Libre Franklin"/>
                <a:sym typeface="Libre Franklin"/>
              </a:rPr>
              <a:t>may be considered discrimination </a:t>
            </a:r>
            <a:r>
              <a:rPr b="0" i="0" lang="en-US" sz="2000" u="none" cap="none" strike="noStrike">
                <a:solidFill>
                  <a:schemeClr val="lt1"/>
                </a:solidFill>
                <a:latin typeface="Libre Franklin"/>
                <a:ea typeface="Libre Franklin"/>
                <a:cs typeface="Libre Franklin"/>
                <a:sym typeface="Libre Franklin"/>
              </a:rPr>
              <a:t>based on national origin.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Libre Franklin"/>
                <a:ea typeface="Libre Franklin"/>
                <a:cs typeface="Libre Franklin"/>
                <a:sym typeface="Libre Franklin"/>
              </a:rPr>
              <a:t> </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lt1"/>
              </a:buClr>
              <a:buSzPts val="2000"/>
              <a:buFont typeface="Arial"/>
              <a:buChar char="•"/>
            </a:pPr>
            <a:r>
              <a:rPr b="0" i="0" lang="en-US" sz="2000" u="none" cap="none" strike="noStrike">
                <a:solidFill>
                  <a:schemeClr val="lt1"/>
                </a:solidFill>
                <a:latin typeface="Libre Franklin"/>
                <a:ea typeface="Libre Franklin"/>
                <a:cs typeface="Libre Franklin"/>
                <a:sym typeface="Libre Franklin"/>
              </a:rPr>
              <a:t>Agencies must take reasonable steps to assure </a:t>
            </a:r>
            <a:r>
              <a:rPr b="0" i="0" lang="en-US" sz="2000" u="none" cap="none" strike="noStrike">
                <a:solidFill>
                  <a:schemeClr val="accent4"/>
                </a:solidFill>
                <a:latin typeface="Libre Franklin"/>
                <a:ea typeface="Libre Franklin"/>
                <a:cs typeface="Libre Franklin"/>
                <a:sym typeface="Libre Franklin"/>
              </a:rPr>
              <a:t>meaningful access</a:t>
            </a:r>
            <a:r>
              <a:rPr b="0" i="0" lang="en-US" sz="2000" u="none" cap="none" strike="noStrike">
                <a:solidFill>
                  <a:srgbClr val="F2F2F2"/>
                </a:solidFill>
                <a:latin typeface="Libre Franklin"/>
                <a:ea typeface="Libre Franklin"/>
                <a:cs typeface="Libre Franklin"/>
                <a:sym typeface="Libre Franklin"/>
              </a:rPr>
              <a:t> </a:t>
            </a:r>
            <a:r>
              <a:rPr b="0" i="0" lang="en-US" sz="2000" u="none" cap="none" strike="noStrike">
                <a:solidFill>
                  <a:schemeClr val="lt1"/>
                </a:solidFill>
                <a:latin typeface="Libre Franklin"/>
                <a:ea typeface="Libre Franklin"/>
                <a:cs typeface="Libre Franklin"/>
                <a:sym typeface="Libre Franklin"/>
              </a:rPr>
              <a:t>to the information and services they provide.</a:t>
            </a:r>
            <a:endParaRPr b="0" i="0" sz="2000" u="none" cap="none" strike="noStrike">
              <a:solidFill>
                <a:schemeClr val="lt1"/>
              </a:solidFill>
              <a:latin typeface="Libre Franklin"/>
              <a:ea typeface="Libre Franklin"/>
              <a:cs typeface="Libre Franklin"/>
              <a:sym typeface="Libre Franklin"/>
            </a:endParaRPr>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A35"/>
        </a:solidFill>
      </p:bgPr>
    </p:bg>
    <p:spTree>
      <p:nvGrpSpPr>
        <p:cNvPr id="189" name="Shape 189"/>
        <p:cNvGrpSpPr/>
        <p:nvPr/>
      </p:nvGrpSpPr>
      <p:grpSpPr>
        <a:xfrm>
          <a:off x="0" y="0"/>
          <a:ext cx="0" cy="0"/>
          <a:chOff x="0" y="0"/>
          <a:chExt cx="0" cy="0"/>
        </a:xfrm>
      </p:grpSpPr>
      <p:sp>
        <p:nvSpPr>
          <p:cNvPr id="190" name="Google Shape;190;p11"/>
          <p:cNvSpPr txBox="1"/>
          <p:nvPr/>
        </p:nvSpPr>
        <p:spPr>
          <a:xfrm>
            <a:off x="0" y="0"/>
            <a:ext cx="12192000" cy="400110"/>
          </a:xfrm>
          <a:prstGeom prst="rect">
            <a:avLst/>
          </a:prstGeom>
          <a:solidFill>
            <a:srgbClr val="BFBFBF"/>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3F3F3F"/>
                </a:solidFill>
                <a:latin typeface="Libre Franklin"/>
                <a:ea typeface="Libre Franklin"/>
                <a:cs typeface="Libre Franklin"/>
                <a:sym typeface="Libre Franklin"/>
              </a:rPr>
              <a:t>Annual Civil Rights Training for CSFP and TEFAP</a:t>
            </a:r>
            <a:endParaRPr b="0" i="0" sz="1400" u="none" cap="none" strike="noStrike">
              <a:solidFill>
                <a:srgbClr val="000000"/>
              </a:solidFill>
              <a:latin typeface="Arial"/>
              <a:ea typeface="Arial"/>
              <a:cs typeface="Arial"/>
              <a:sym typeface="Arial"/>
            </a:endParaRPr>
          </a:p>
        </p:txBody>
      </p:sp>
      <p:sp>
        <p:nvSpPr>
          <p:cNvPr id="191" name="Google Shape;191;p11"/>
          <p:cNvSpPr txBox="1"/>
          <p:nvPr/>
        </p:nvSpPr>
        <p:spPr>
          <a:xfrm>
            <a:off x="518160" y="761538"/>
            <a:ext cx="11155680" cy="46166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400"/>
              <a:buFont typeface="Arial"/>
              <a:buNone/>
            </a:pPr>
            <a:r>
              <a:rPr b="0" i="0" lang="en-US" sz="2400" u="none" cap="none" strike="noStrike">
                <a:solidFill>
                  <a:srgbClr val="F2F2F2"/>
                </a:solidFill>
                <a:latin typeface="Libre Franklin"/>
                <a:ea typeface="Libre Franklin"/>
                <a:cs typeface="Libre Franklin"/>
                <a:sym typeface="Libre Franklin"/>
              </a:rPr>
              <a:t>Program Access for People with Limited English Proficiency</a:t>
            </a:r>
            <a:endParaRPr b="0" i="0" sz="1400" u="none" cap="none" strike="noStrike">
              <a:solidFill>
                <a:srgbClr val="000000"/>
              </a:solidFill>
              <a:latin typeface="Arial"/>
              <a:ea typeface="Arial"/>
              <a:cs typeface="Arial"/>
              <a:sym typeface="Arial"/>
            </a:endParaRPr>
          </a:p>
        </p:txBody>
      </p:sp>
      <p:cxnSp>
        <p:nvCxnSpPr>
          <p:cNvPr id="192" name="Google Shape;192;p11"/>
          <p:cNvCxnSpPr/>
          <p:nvPr/>
        </p:nvCxnSpPr>
        <p:spPr>
          <a:xfrm>
            <a:off x="518160" y="1226334"/>
            <a:ext cx="11155680" cy="0"/>
          </a:xfrm>
          <a:prstGeom prst="straightConnector1">
            <a:avLst/>
          </a:prstGeom>
          <a:noFill/>
          <a:ln cap="flat" cmpd="sng" w="9525">
            <a:solidFill>
              <a:srgbClr val="BFBFBF"/>
            </a:solidFill>
            <a:prstDash val="solid"/>
            <a:miter lim="800000"/>
            <a:headEnd len="sm" w="sm" type="none"/>
            <a:tailEnd len="sm" w="sm" type="none"/>
          </a:ln>
        </p:spPr>
      </p:cxnSp>
      <p:sp>
        <p:nvSpPr>
          <p:cNvPr id="193" name="Google Shape;193;p11"/>
          <p:cNvSpPr txBox="1"/>
          <p:nvPr/>
        </p:nvSpPr>
        <p:spPr>
          <a:xfrm>
            <a:off x="521200" y="1472923"/>
            <a:ext cx="11155800" cy="4363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chemeClr val="accent4"/>
                </a:solidFill>
                <a:latin typeface="Arial"/>
                <a:ea typeface="Arial"/>
                <a:cs typeface="Arial"/>
                <a:sym typeface="Arial"/>
              </a:rPr>
              <a:t>Determining Reasonable Steps to Meaningful Access</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chemeClr val="lt1"/>
                </a:solidFill>
                <a:latin typeface="Arial"/>
                <a:ea typeface="Arial"/>
                <a:cs typeface="Arial"/>
                <a:sym typeface="Arial"/>
              </a:rPr>
              <a:t>The reasonable steps an agency takes to assure meaningful access are dependent on a number of factors.</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F2F2F2"/>
              </a:solidFill>
              <a:latin typeface="Arial"/>
              <a:ea typeface="Arial"/>
              <a:cs typeface="Arial"/>
              <a:sym typeface="Arial"/>
            </a:endParaRPr>
          </a:p>
          <a:p>
            <a:pPr indent="-342900" lvl="0" marL="342900" marR="0" rtl="0" algn="l">
              <a:lnSpc>
                <a:spcPct val="150000"/>
              </a:lnSpc>
              <a:spcBef>
                <a:spcPts val="0"/>
              </a:spcBef>
              <a:spcAft>
                <a:spcPts val="0"/>
              </a:spcAft>
              <a:buClr>
                <a:schemeClr val="lt1"/>
              </a:buClr>
              <a:buSzPts val="2300"/>
              <a:buFont typeface="Arial"/>
              <a:buAutoNum type="arabicPeriod"/>
            </a:pPr>
            <a:r>
              <a:rPr b="0" i="0" lang="en-US" sz="2300" u="none" cap="none" strike="noStrike">
                <a:solidFill>
                  <a:schemeClr val="lt1"/>
                </a:solidFill>
                <a:latin typeface="Arial"/>
                <a:ea typeface="Arial"/>
                <a:cs typeface="Arial"/>
                <a:sym typeface="Arial"/>
              </a:rPr>
              <a:t>The number or proportion of LEP persons eligible to be served or likely to be encountered within the area serviced by the recipient; </a:t>
            </a:r>
            <a:endParaRPr b="0" i="0" sz="2300" u="none" cap="none" strike="noStrike">
              <a:solidFill>
                <a:schemeClr val="lt1"/>
              </a:solidFill>
              <a:latin typeface="Arial"/>
              <a:ea typeface="Arial"/>
              <a:cs typeface="Arial"/>
              <a:sym typeface="Arial"/>
            </a:endParaRPr>
          </a:p>
          <a:p>
            <a:pPr indent="-342900" lvl="0" marL="342900" marR="0" rtl="0" algn="l">
              <a:lnSpc>
                <a:spcPct val="150000"/>
              </a:lnSpc>
              <a:spcBef>
                <a:spcPts val="0"/>
              </a:spcBef>
              <a:spcAft>
                <a:spcPts val="0"/>
              </a:spcAft>
              <a:buClr>
                <a:schemeClr val="lt1"/>
              </a:buClr>
              <a:buSzPts val="2300"/>
              <a:buFont typeface="Arial"/>
              <a:buAutoNum type="arabicPeriod"/>
            </a:pPr>
            <a:r>
              <a:rPr b="0" i="0" lang="en-US" sz="2300" u="none" cap="none" strike="noStrike">
                <a:solidFill>
                  <a:schemeClr val="lt1"/>
                </a:solidFill>
                <a:latin typeface="Arial"/>
                <a:ea typeface="Arial"/>
                <a:cs typeface="Arial"/>
                <a:sym typeface="Arial"/>
              </a:rPr>
              <a:t>Frequency with which LEP individuals come in contact with the program;</a:t>
            </a:r>
            <a:endParaRPr b="0" i="0" sz="2300" u="none" cap="none" strike="noStrike">
              <a:solidFill>
                <a:schemeClr val="lt1"/>
              </a:solidFill>
              <a:latin typeface="Arial"/>
              <a:ea typeface="Arial"/>
              <a:cs typeface="Arial"/>
              <a:sym typeface="Arial"/>
            </a:endParaRPr>
          </a:p>
          <a:p>
            <a:pPr indent="-342900" lvl="0" marL="342900" marR="0" rtl="0" algn="l">
              <a:lnSpc>
                <a:spcPct val="150000"/>
              </a:lnSpc>
              <a:spcBef>
                <a:spcPts val="0"/>
              </a:spcBef>
              <a:spcAft>
                <a:spcPts val="0"/>
              </a:spcAft>
              <a:buClr>
                <a:schemeClr val="lt1"/>
              </a:buClr>
              <a:buSzPts val="2300"/>
              <a:buFont typeface="Arial"/>
              <a:buAutoNum type="arabicPeriod"/>
            </a:pPr>
            <a:r>
              <a:rPr b="0" i="0" lang="en-US" sz="2300" u="none" cap="none" strike="noStrike">
                <a:solidFill>
                  <a:schemeClr val="lt1"/>
                </a:solidFill>
                <a:latin typeface="Arial"/>
                <a:ea typeface="Arial"/>
                <a:cs typeface="Arial"/>
                <a:sym typeface="Arial"/>
              </a:rPr>
              <a:t>Nature and importance of the program, activity, or service provided by the program;</a:t>
            </a:r>
            <a:endParaRPr b="0" i="0" sz="2300" u="none" cap="none" strike="noStrike">
              <a:solidFill>
                <a:schemeClr val="lt1"/>
              </a:solidFill>
              <a:latin typeface="Arial"/>
              <a:ea typeface="Arial"/>
              <a:cs typeface="Arial"/>
              <a:sym typeface="Arial"/>
            </a:endParaRPr>
          </a:p>
          <a:p>
            <a:pPr indent="-342900" lvl="0" marL="342900" marR="0" rtl="0" algn="l">
              <a:lnSpc>
                <a:spcPct val="150000"/>
              </a:lnSpc>
              <a:spcBef>
                <a:spcPts val="0"/>
              </a:spcBef>
              <a:spcAft>
                <a:spcPts val="0"/>
              </a:spcAft>
              <a:buClr>
                <a:schemeClr val="lt1"/>
              </a:buClr>
              <a:buSzPts val="2300"/>
              <a:buFont typeface="Arial"/>
              <a:buAutoNum type="arabicPeriod"/>
            </a:pPr>
            <a:r>
              <a:rPr b="0" i="0" lang="en-US" sz="2300" u="none" cap="none" strike="noStrike">
                <a:solidFill>
                  <a:schemeClr val="lt1"/>
                </a:solidFill>
                <a:latin typeface="Arial"/>
                <a:ea typeface="Arial"/>
                <a:cs typeface="Arial"/>
                <a:sym typeface="Arial"/>
              </a:rPr>
              <a:t>Resources available and their costs.</a:t>
            </a:r>
            <a:endParaRPr b="0" i="0" sz="2300" u="none" cap="none" strike="noStrike">
              <a:solidFill>
                <a:schemeClr val="lt1"/>
              </a:solidFill>
              <a:latin typeface="Arial"/>
              <a:ea typeface="Arial"/>
              <a:cs typeface="Arial"/>
              <a:sym typeface="Arial"/>
            </a:endParaRP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A35"/>
        </a:solidFill>
      </p:bgPr>
    </p:bg>
    <p:spTree>
      <p:nvGrpSpPr>
        <p:cNvPr id="198" name="Shape 198"/>
        <p:cNvGrpSpPr/>
        <p:nvPr/>
      </p:nvGrpSpPr>
      <p:grpSpPr>
        <a:xfrm>
          <a:off x="0" y="0"/>
          <a:ext cx="0" cy="0"/>
          <a:chOff x="0" y="0"/>
          <a:chExt cx="0" cy="0"/>
        </a:xfrm>
      </p:grpSpPr>
      <p:sp>
        <p:nvSpPr>
          <p:cNvPr id="199" name="Google Shape;199;p12"/>
          <p:cNvSpPr txBox="1"/>
          <p:nvPr/>
        </p:nvSpPr>
        <p:spPr>
          <a:xfrm>
            <a:off x="0" y="0"/>
            <a:ext cx="12192000" cy="400110"/>
          </a:xfrm>
          <a:prstGeom prst="rect">
            <a:avLst/>
          </a:prstGeom>
          <a:solidFill>
            <a:srgbClr val="BFBFBF"/>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3F3F3F"/>
                </a:solidFill>
                <a:latin typeface="Libre Franklin"/>
                <a:ea typeface="Libre Franklin"/>
                <a:cs typeface="Libre Franklin"/>
                <a:sym typeface="Libre Franklin"/>
              </a:rPr>
              <a:t>Annual Civil Rights Training for CSFP and TEFAP</a:t>
            </a:r>
            <a:endParaRPr b="0" i="0" sz="1400" u="none" cap="none" strike="noStrike">
              <a:solidFill>
                <a:srgbClr val="000000"/>
              </a:solidFill>
              <a:latin typeface="Arial"/>
              <a:ea typeface="Arial"/>
              <a:cs typeface="Arial"/>
              <a:sym typeface="Arial"/>
            </a:endParaRPr>
          </a:p>
        </p:txBody>
      </p:sp>
      <p:sp>
        <p:nvSpPr>
          <p:cNvPr id="200" name="Google Shape;200;p12"/>
          <p:cNvSpPr txBox="1"/>
          <p:nvPr/>
        </p:nvSpPr>
        <p:spPr>
          <a:xfrm>
            <a:off x="518160" y="761538"/>
            <a:ext cx="11155680" cy="46166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400"/>
              <a:buFont typeface="Arial"/>
              <a:buNone/>
            </a:pPr>
            <a:r>
              <a:rPr b="0" i="0" lang="en-US" sz="2400" u="none" cap="none" strike="noStrike">
                <a:solidFill>
                  <a:srgbClr val="F2F2F2"/>
                </a:solidFill>
                <a:latin typeface="Libre Franklin"/>
                <a:ea typeface="Libre Franklin"/>
                <a:cs typeface="Libre Franklin"/>
                <a:sym typeface="Libre Franklin"/>
              </a:rPr>
              <a:t>Program Access for People with Limited English Proficiency</a:t>
            </a:r>
            <a:endParaRPr b="0" i="0" sz="1400" u="none" cap="none" strike="noStrike">
              <a:solidFill>
                <a:srgbClr val="000000"/>
              </a:solidFill>
              <a:latin typeface="Arial"/>
              <a:ea typeface="Arial"/>
              <a:cs typeface="Arial"/>
              <a:sym typeface="Arial"/>
            </a:endParaRPr>
          </a:p>
        </p:txBody>
      </p:sp>
      <p:cxnSp>
        <p:nvCxnSpPr>
          <p:cNvPr id="201" name="Google Shape;201;p12"/>
          <p:cNvCxnSpPr/>
          <p:nvPr/>
        </p:nvCxnSpPr>
        <p:spPr>
          <a:xfrm>
            <a:off x="518160" y="1226334"/>
            <a:ext cx="11155680" cy="0"/>
          </a:xfrm>
          <a:prstGeom prst="straightConnector1">
            <a:avLst/>
          </a:prstGeom>
          <a:noFill/>
          <a:ln cap="flat" cmpd="sng" w="9525">
            <a:solidFill>
              <a:srgbClr val="BFBFBF"/>
            </a:solidFill>
            <a:prstDash val="solid"/>
            <a:miter lim="800000"/>
            <a:headEnd len="sm" w="sm" type="none"/>
            <a:tailEnd len="sm" w="sm" type="none"/>
          </a:ln>
        </p:spPr>
      </p:cxnSp>
      <p:sp>
        <p:nvSpPr>
          <p:cNvPr id="202" name="Google Shape;202;p12"/>
          <p:cNvSpPr txBox="1"/>
          <p:nvPr/>
        </p:nvSpPr>
        <p:spPr>
          <a:xfrm>
            <a:off x="515375" y="2751122"/>
            <a:ext cx="11086452"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accent4"/>
                </a:solidFill>
                <a:latin typeface="Libre Franklin"/>
                <a:ea typeface="Libre Franklin"/>
                <a:cs typeface="Libre Franklin"/>
                <a:sym typeface="Libre Franklin"/>
              </a:rPr>
              <a:t>Determining Reasonable “Ask Yourself” Steps to Meaningful Access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Libre Franklin"/>
                <a:ea typeface="Libre Franklin"/>
                <a:cs typeface="Libre Franklin"/>
                <a:sym typeface="Libre Franklin"/>
              </a:rPr>
              <a:t>Evaluate the agency’s compliance obligation and capacity by considering past activity, current resources, and workload projections.</a:t>
            </a:r>
            <a:endParaRPr b="0" i="0" sz="1400" u="none" cap="none" strike="noStrike">
              <a:solidFill>
                <a:srgbClr val="000000"/>
              </a:solidFill>
              <a:latin typeface="Arial"/>
              <a:ea typeface="Arial"/>
              <a:cs typeface="Arial"/>
              <a:sym typeface="Arial"/>
            </a:endParaRP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A35"/>
        </a:solidFill>
      </p:bgPr>
    </p:bg>
    <p:spTree>
      <p:nvGrpSpPr>
        <p:cNvPr id="207" name="Shape 207"/>
        <p:cNvGrpSpPr/>
        <p:nvPr/>
      </p:nvGrpSpPr>
      <p:grpSpPr>
        <a:xfrm>
          <a:off x="0" y="0"/>
          <a:ext cx="0" cy="0"/>
          <a:chOff x="0" y="0"/>
          <a:chExt cx="0" cy="0"/>
        </a:xfrm>
      </p:grpSpPr>
      <p:sp>
        <p:nvSpPr>
          <p:cNvPr id="208" name="Google Shape;208;p13"/>
          <p:cNvSpPr txBox="1"/>
          <p:nvPr/>
        </p:nvSpPr>
        <p:spPr>
          <a:xfrm>
            <a:off x="0" y="0"/>
            <a:ext cx="12192000" cy="400110"/>
          </a:xfrm>
          <a:prstGeom prst="rect">
            <a:avLst/>
          </a:prstGeom>
          <a:solidFill>
            <a:srgbClr val="BFBFBF"/>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3F3F3F"/>
                </a:solidFill>
                <a:latin typeface="Libre Franklin"/>
                <a:ea typeface="Libre Franklin"/>
                <a:cs typeface="Libre Franklin"/>
                <a:sym typeface="Libre Franklin"/>
              </a:rPr>
              <a:t>Annual Civil Rights Training for CSFP and TEFAP</a:t>
            </a:r>
            <a:endParaRPr b="0" i="0" sz="1400" u="none" cap="none" strike="noStrike">
              <a:solidFill>
                <a:srgbClr val="000000"/>
              </a:solidFill>
              <a:latin typeface="Arial"/>
              <a:ea typeface="Arial"/>
              <a:cs typeface="Arial"/>
              <a:sym typeface="Arial"/>
            </a:endParaRPr>
          </a:p>
        </p:txBody>
      </p:sp>
      <p:sp>
        <p:nvSpPr>
          <p:cNvPr id="209" name="Google Shape;209;p13"/>
          <p:cNvSpPr txBox="1"/>
          <p:nvPr/>
        </p:nvSpPr>
        <p:spPr>
          <a:xfrm>
            <a:off x="407368" y="771091"/>
            <a:ext cx="11155680" cy="46166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400"/>
              <a:buFont typeface="Arial"/>
              <a:buNone/>
            </a:pPr>
            <a:r>
              <a:rPr b="0" i="0" lang="en-US" sz="2400" u="none" cap="none" strike="noStrike">
                <a:solidFill>
                  <a:srgbClr val="F2F2F2"/>
                </a:solidFill>
                <a:latin typeface="Libre Franklin"/>
                <a:ea typeface="Libre Franklin"/>
                <a:cs typeface="Libre Franklin"/>
                <a:sym typeface="Libre Franklin"/>
              </a:rPr>
              <a:t>Program Access for People with Limited English Proficiency</a:t>
            </a:r>
            <a:endParaRPr b="0" i="0" sz="1400" u="none" cap="none" strike="noStrike">
              <a:solidFill>
                <a:srgbClr val="000000"/>
              </a:solidFill>
              <a:latin typeface="Arial"/>
              <a:ea typeface="Arial"/>
              <a:cs typeface="Arial"/>
              <a:sym typeface="Arial"/>
            </a:endParaRPr>
          </a:p>
        </p:txBody>
      </p:sp>
      <p:cxnSp>
        <p:nvCxnSpPr>
          <p:cNvPr id="210" name="Google Shape;210;p13"/>
          <p:cNvCxnSpPr/>
          <p:nvPr/>
        </p:nvCxnSpPr>
        <p:spPr>
          <a:xfrm>
            <a:off x="518160" y="1226334"/>
            <a:ext cx="11155680" cy="0"/>
          </a:xfrm>
          <a:prstGeom prst="straightConnector1">
            <a:avLst/>
          </a:prstGeom>
          <a:noFill/>
          <a:ln cap="flat" cmpd="sng" w="9525">
            <a:solidFill>
              <a:srgbClr val="BFBFBF"/>
            </a:solidFill>
            <a:prstDash val="solid"/>
            <a:miter lim="800000"/>
            <a:headEnd len="sm" w="sm" type="none"/>
            <a:tailEnd len="sm" w="sm" type="none"/>
          </a:ln>
        </p:spPr>
      </p:cxnSp>
      <p:sp>
        <p:nvSpPr>
          <p:cNvPr id="211" name="Google Shape;211;p13"/>
          <p:cNvSpPr txBox="1"/>
          <p:nvPr/>
        </p:nvSpPr>
        <p:spPr>
          <a:xfrm>
            <a:off x="6099048" y="1952836"/>
            <a:ext cx="5574792" cy="3562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F2F2F2"/>
              </a:solidFill>
              <a:latin typeface="Libre Franklin"/>
              <a:ea typeface="Libre Franklin"/>
              <a:cs typeface="Libre Franklin"/>
              <a:sym typeface="Libre Franklin"/>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accent4"/>
                </a:solidFill>
                <a:latin typeface="Libre Franklin"/>
                <a:ea typeface="Libre Franklin"/>
                <a:cs typeface="Libre Franklin"/>
                <a:sym typeface="Libre Franklin"/>
              </a:rPr>
              <a:t>STEP 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chemeClr val="accent4"/>
              </a:solidFill>
              <a:latin typeface="Libre Franklin"/>
              <a:ea typeface="Libre Franklin"/>
              <a:cs typeface="Libre Franklin"/>
              <a:sym typeface="Libre Franklin"/>
            </a:endParaRPr>
          </a:p>
          <a:p>
            <a:pPr indent="-342900" lvl="0" marL="342900" marR="0" rtl="0" algn="l">
              <a:lnSpc>
                <a:spcPct val="100000"/>
              </a:lnSpc>
              <a:spcBef>
                <a:spcPts val="0"/>
              </a:spcBef>
              <a:spcAft>
                <a:spcPts val="0"/>
              </a:spcAft>
              <a:buClr>
                <a:schemeClr val="lt1"/>
              </a:buClr>
              <a:buSzPts val="1800"/>
              <a:buFont typeface="Arial"/>
              <a:buChar char="•"/>
            </a:pPr>
            <a:r>
              <a:rPr b="0" i="0" lang="en-US" sz="1800" u="none" cap="none" strike="noStrike">
                <a:solidFill>
                  <a:schemeClr val="lt1"/>
                </a:solidFill>
                <a:latin typeface="Libre Franklin"/>
                <a:ea typeface="Libre Franklin"/>
                <a:cs typeface="Libre Franklin"/>
                <a:sym typeface="Libre Franklin"/>
              </a:rPr>
              <a:t>What have we experienced when providing LEP services?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lt1"/>
              </a:buClr>
              <a:buSzPts val="1800"/>
              <a:buFont typeface="Arial"/>
              <a:buChar char="•"/>
            </a:pPr>
            <a:r>
              <a:rPr b="0" i="0" lang="en-US" sz="1800" u="none" cap="none" strike="noStrike">
                <a:solidFill>
                  <a:schemeClr val="lt1"/>
                </a:solidFill>
                <a:latin typeface="Libre Franklin"/>
                <a:ea typeface="Libre Franklin"/>
                <a:cs typeface="Libre Franklin"/>
                <a:sym typeface="Libre Franklin"/>
              </a:rPr>
              <a:t>What does the census data say about language usage in our local area?</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lt1"/>
              </a:buClr>
              <a:buSzPts val="1800"/>
              <a:buFont typeface="Arial"/>
              <a:buChar char="•"/>
            </a:pPr>
            <a:r>
              <a:rPr b="0" i="0" lang="en-US" sz="1800" u="none" cap="none" strike="noStrike">
                <a:solidFill>
                  <a:schemeClr val="lt1"/>
                </a:solidFill>
                <a:latin typeface="Libre Franklin"/>
                <a:ea typeface="Libre Franklin"/>
                <a:cs typeface="Libre Franklin"/>
                <a:sym typeface="Libre Franklin"/>
              </a:rPr>
              <a:t>Are there any school district,  State, or local statistics to consult?</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lt1"/>
              </a:buClr>
              <a:buSzPts val="1800"/>
              <a:buFont typeface="Arial"/>
              <a:buChar char="•"/>
            </a:pPr>
            <a:r>
              <a:rPr b="0" i="0" lang="en-US" sz="1800" u="none" cap="none" strike="noStrike">
                <a:solidFill>
                  <a:schemeClr val="lt1"/>
                </a:solidFill>
                <a:latin typeface="Libre Franklin"/>
                <a:ea typeface="Libre Franklin"/>
                <a:cs typeface="Libre Franklin"/>
                <a:sym typeface="Libre Franklin"/>
              </a:rPr>
              <a:t>What have other agencies in the area determined about the community’s language proficiency, usage and needs?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F2F2F2"/>
                </a:solidFill>
                <a:latin typeface="Libre Franklin"/>
                <a:ea typeface="Libre Franklin"/>
                <a:cs typeface="Libre Franklin"/>
                <a:sym typeface="Libre Franklin"/>
              </a:rPr>
              <a:t> </a:t>
            </a:r>
            <a:endParaRPr b="0" i="0" sz="2400" u="none" cap="none" strike="noStrike">
              <a:solidFill>
                <a:srgbClr val="F2F2F2"/>
              </a:solidFill>
              <a:latin typeface="Libre Franklin"/>
              <a:ea typeface="Libre Franklin"/>
              <a:cs typeface="Libre Franklin"/>
              <a:sym typeface="Libre Franklin"/>
            </a:endParaRPr>
          </a:p>
        </p:txBody>
      </p:sp>
      <p:sp>
        <p:nvSpPr>
          <p:cNvPr id="212" name="Google Shape;212;p13"/>
          <p:cNvSpPr txBox="1"/>
          <p:nvPr/>
        </p:nvSpPr>
        <p:spPr>
          <a:xfrm>
            <a:off x="518160" y="2102003"/>
            <a:ext cx="5106740" cy="352404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accent4"/>
                </a:solidFill>
                <a:latin typeface="Libre Franklin"/>
                <a:ea typeface="Libre Franklin"/>
                <a:cs typeface="Libre Franklin"/>
                <a:sym typeface="Libre Franklin"/>
              </a:rPr>
              <a:t>STEP 1:</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accent4"/>
              </a:solidFill>
              <a:latin typeface="Libre Franklin"/>
              <a:ea typeface="Libre Franklin"/>
              <a:cs typeface="Libre Franklin"/>
              <a:sym typeface="Libre Franklin"/>
            </a:endParaRPr>
          </a:p>
          <a:p>
            <a:pPr indent="-342900" lvl="0" marL="342900" marR="0" rtl="0" algn="l">
              <a:lnSpc>
                <a:spcPct val="100000"/>
              </a:lnSpc>
              <a:spcBef>
                <a:spcPts val="0"/>
              </a:spcBef>
              <a:spcAft>
                <a:spcPts val="0"/>
              </a:spcAft>
              <a:buClr>
                <a:schemeClr val="lt1"/>
              </a:buClr>
              <a:buSzPts val="1800"/>
              <a:buFont typeface="Arial"/>
              <a:buChar char="•"/>
            </a:pPr>
            <a:r>
              <a:rPr b="0" i="0" lang="en-US" sz="1800" u="none" cap="none" strike="noStrike">
                <a:solidFill>
                  <a:schemeClr val="lt1"/>
                </a:solidFill>
                <a:latin typeface="Libre Franklin"/>
                <a:ea typeface="Libre Franklin"/>
                <a:cs typeface="Libre Franklin"/>
                <a:sym typeface="Libre Franklin"/>
              </a:rPr>
              <a:t>How often does the agency provide services to LEP persons?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lt1"/>
              </a:buClr>
              <a:buSzPts val="1800"/>
              <a:buFont typeface="Arial"/>
              <a:buChar char="•"/>
            </a:pPr>
            <a:r>
              <a:rPr b="0" i="0" lang="en-US" sz="1800" u="none" cap="none" strike="noStrike">
                <a:solidFill>
                  <a:schemeClr val="lt1"/>
                </a:solidFill>
                <a:latin typeface="Libre Franklin"/>
                <a:ea typeface="Libre Franklin"/>
                <a:cs typeface="Libre Franklin"/>
                <a:sym typeface="Libre Franklin"/>
              </a:rPr>
              <a:t>What percentage of our clients are LEP persons?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lt1"/>
              </a:buClr>
              <a:buSzPts val="1800"/>
              <a:buFont typeface="Arial"/>
              <a:buChar char="•"/>
            </a:pPr>
            <a:r>
              <a:rPr b="0" i="0" lang="en-US" sz="1800" u="none" cap="none" strike="noStrike">
                <a:solidFill>
                  <a:schemeClr val="lt1"/>
                </a:solidFill>
                <a:latin typeface="Libre Franklin"/>
                <a:ea typeface="Libre Franklin"/>
                <a:cs typeface="Libre Franklin"/>
                <a:sym typeface="Libre Franklin"/>
              </a:rPr>
              <a:t>What languages have we encountered in the past?</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lt1"/>
              </a:buClr>
              <a:buSzPts val="1800"/>
              <a:buFont typeface="Arial"/>
              <a:buChar char="•"/>
            </a:pPr>
            <a:r>
              <a:rPr b="0" i="0" lang="en-US" sz="1800" u="none" cap="none" strike="noStrike">
                <a:solidFill>
                  <a:schemeClr val="lt1"/>
                </a:solidFill>
                <a:latin typeface="Libre Franklin"/>
                <a:ea typeface="Libre Franklin"/>
                <a:cs typeface="Libre Franklin"/>
                <a:sym typeface="Libre Franklin"/>
              </a:rPr>
              <a:t>Will outreach initiatives increase our contacts with LEP persons?</a:t>
            </a:r>
            <a:endParaRPr b="0" i="0" sz="1400" u="none" cap="none" strike="noStrike">
              <a:solidFill>
                <a:srgbClr val="000000"/>
              </a:solidFill>
              <a:latin typeface="Arial"/>
              <a:ea typeface="Arial"/>
              <a:cs typeface="Arial"/>
              <a:sym typeface="Arial"/>
            </a:endParaRPr>
          </a:p>
          <a:p>
            <a:pPr indent="-304800" lvl="0" marL="45720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F2F2F2"/>
              </a:solidFill>
              <a:latin typeface="Libre Franklin"/>
              <a:ea typeface="Libre Franklin"/>
              <a:cs typeface="Libre Franklin"/>
              <a:sym typeface="Libre Franklin"/>
            </a:endParaRPr>
          </a:p>
          <a:p>
            <a:pPr indent="-304800" lvl="0" marL="45720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F2F2F2"/>
              </a:solidFill>
              <a:latin typeface="Libre Franklin"/>
              <a:ea typeface="Libre Franklin"/>
              <a:cs typeface="Libre Franklin"/>
              <a:sym typeface="Libre Franklin"/>
            </a:endParaRP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A35"/>
        </a:solidFill>
      </p:bgPr>
    </p:bg>
    <p:spTree>
      <p:nvGrpSpPr>
        <p:cNvPr id="217" name="Shape 217"/>
        <p:cNvGrpSpPr/>
        <p:nvPr/>
      </p:nvGrpSpPr>
      <p:grpSpPr>
        <a:xfrm>
          <a:off x="0" y="0"/>
          <a:ext cx="0" cy="0"/>
          <a:chOff x="0" y="0"/>
          <a:chExt cx="0" cy="0"/>
        </a:xfrm>
      </p:grpSpPr>
      <p:sp>
        <p:nvSpPr>
          <p:cNvPr id="218" name="Google Shape;218;p14"/>
          <p:cNvSpPr txBox="1"/>
          <p:nvPr/>
        </p:nvSpPr>
        <p:spPr>
          <a:xfrm>
            <a:off x="0" y="0"/>
            <a:ext cx="12192000" cy="400110"/>
          </a:xfrm>
          <a:prstGeom prst="rect">
            <a:avLst/>
          </a:prstGeom>
          <a:solidFill>
            <a:srgbClr val="BFBFBF"/>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3F3F3F"/>
                </a:solidFill>
                <a:latin typeface="Libre Franklin"/>
                <a:ea typeface="Libre Franklin"/>
                <a:cs typeface="Libre Franklin"/>
                <a:sym typeface="Libre Franklin"/>
              </a:rPr>
              <a:t>Annual Civil Rights Training for CSFP and TEFAP</a:t>
            </a:r>
            <a:endParaRPr b="0" i="0" sz="1400" u="none" cap="none" strike="noStrike">
              <a:solidFill>
                <a:srgbClr val="000000"/>
              </a:solidFill>
              <a:latin typeface="Arial"/>
              <a:ea typeface="Arial"/>
              <a:cs typeface="Arial"/>
              <a:sym typeface="Arial"/>
            </a:endParaRPr>
          </a:p>
        </p:txBody>
      </p:sp>
      <p:sp>
        <p:nvSpPr>
          <p:cNvPr id="219" name="Google Shape;219;p14"/>
          <p:cNvSpPr txBox="1"/>
          <p:nvPr/>
        </p:nvSpPr>
        <p:spPr>
          <a:xfrm>
            <a:off x="518160" y="761538"/>
            <a:ext cx="11155680" cy="46166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Libre Franklin"/>
                <a:ea typeface="Libre Franklin"/>
                <a:cs typeface="Libre Franklin"/>
                <a:sym typeface="Libre Franklin"/>
              </a:rPr>
              <a:t>Program Access for People with Limited English Proficiency</a:t>
            </a:r>
            <a:endParaRPr b="0" i="0" sz="1400" u="none" cap="none" strike="noStrike">
              <a:solidFill>
                <a:srgbClr val="000000"/>
              </a:solidFill>
              <a:latin typeface="Arial"/>
              <a:ea typeface="Arial"/>
              <a:cs typeface="Arial"/>
              <a:sym typeface="Arial"/>
            </a:endParaRPr>
          </a:p>
        </p:txBody>
      </p:sp>
      <p:cxnSp>
        <p:nvCxnSpPr>
          <p:cNvPr id="220" name="Google Shape;220;p14"/>
          <p:cNvCxnSpPr/>
          <p:nvPr/>
        </p:nvCxnSpPr>
        <p:spPr>
          <a:xfrm>
            <a:off x="518160" y="1226334"/>
            <a:ext cx="11155680" cy="0"/>
          </a:xfrm>
          <a:prstGeom prst="straightConnector1">
            <a:avLst/>
          </a:prstGeom>
          <a:noFill/>
          <a:ln cap="flat" cmpd="sng" w="9525">
            <a:solidFill>
              <a:srgbClr val="BFBFBF"/>
            </a:solidFill>
            <a:prstDash val="solid"/>
            <a:miter lim="800000"/>
            <a:headEnd len="sm" w="sm" type="none"/>
            <a:tailEnd len="sm" w="sm" type="none"/>
          </a:ln>
        </p:spPr>
      </p:cxnSp>
      <p:sp>
        <p:nvSpPr>
          <p:cNvPr id="221" name="Google Shape;221;p14"/>
          <p:cNvSpPr txBox="1"/>
          <p:nvPr/>
        </p:nvSpPr>
        <p:spPr>
          <a:xfrm>
            <a:off x="518160" y="1780218"/>
            <a:ext cx="5034732" cy="36009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F2F2F2"/>
              </a:solidFill>
              <a:latin typeface="Libre Franklin"/>
              <a:ea typeface="Libre Franklin"/>
              <a:cs typeface="Libre Franklin"/>
              <a:sym typeface="Libre Franklin"/>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accent4"/>
                </a:solidFill>
                <a:latin typeface="Libre Franklin"/>
                <a:ea typeface="Libre Franklin"/>
                <a:cs typeface="Libre Franklin"/>
                <a:sym typeface="Libre Franklin"/>
              </a:rPr>
              <a:t>STEP 3:</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accent4"/>
              </a:solidFill>
              <a:latin typeface="Libre Franklin"/>
              <a:ea typeface="Libre Franklin"/>
              <a:cs typeface="Libre Franklin"/>
              <a:sym typeface="Libre Franklin"/>
            </a:endParaRPr>
          </a:p>
          <a:p>
            <a:pPr indent="-342900" lvl="0" marL="342900" marR="0" rtl="0" algn="l">
              <a:lnSpc>
                <a:spcPct val="100000"/>
              </a:lnSpc>
              <a:spcBef>
                <a:spcPts val="0"/>
              </a:spcBef>
              <a:spcAft>
                <a:spcPts val="0"/>
              </a:spcAft>
              <a:buClr>
                <a:schemeClr val="lt1"/>
              </a:buClr>
              <a:buSzPts val="1800"/>
              <a:buFont typeface="Arial"/>
              <a:buChar char="•"/>
            </a:pPr>
            <a:r>
              <a:rPr b="0" i="0" lang="en-US" sz="1800" u="none" cap="none" strike="noStrike">
                <a:solidFill>
                  <a:schemeClr val="lt1"/>
                </a:solidFill>
                <a:latin typeface="Libre Franklin"/>
                <a:ea typeface="Libre Franklin"/>
                <a:cs typeface="Libre Franklin"/>
                <a:sym typeface="Libre Franklin"/>
              </a:rPr>
              <a:t>How important are our programs, services, or activities to people’s lives?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lt1"/>
              </a:buClr>
              <a:buSzPts val="1800"/>
              <a:buFont typeface="Arial"/>
              <a:buChar char="•"/>
            </a:pPr>
            <a:r>
              <a:rPr b="0" i="0" lang="en-US" sz="1800" u="none" cap="none" strike="noStrike">
                <a:solidFill>
                  <a:schemeClr val="lt1"/>
                </a:solidFill>
                <a:latin typeface="Libre Franklin"/>
                <a:ea typeface="Libre Franklin"/>
                <a:cs typeface="Libre Franklin"/>
                <a:sym typeface="Libre Franklin"/>
              </a:rPr>
              <a:t>Would denying or delaying program access present serious or life-threatening implications?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lt1"/>
              </a:buClr>
              <a:buSzPts val="1800"/>
              <a:buFont typeface="Arial"/>
              <a:buChar char="•"/>
            </a:pPr>
            <a:r>
              <a:rPr b="0" i="0" lang="en-US" sz="1800" u="none" cap="none" strike="noStrike">
                <a:solidFill>
                  <a:schemeClr val="lt1"/>
                </a:solidFill>
                <a:latin typeface="Libre Franklin"/>
                <a:ea typeface="Libre Franklin"/>
                <a:cs typeface="Libre Franklin"/>
                <a:sym typeface="Libre Franklin"/>
              </a:rPr>
              <a:t>Does the program include compulsory activities, such as particular education programs or information distribution requirements, that can be seen as evidence of the program’s importance?</a:t>
            </a:r>
            <a:endParaRPr b="0" i="0" sz="1400" u="none" cap="none" strike="noStrike">
              <a:solidFill>
                <a:srgbClr val="000000"/>
              </a:solidFill>
              <a:latin typeface="Arial"/>
              <a:ea typeface="Arial"/>
              <a:cs typeface="Arial"/>
              <a:sym typeface="Arial"/>
            </a:endParaRPr>
          </a:p>
        </p:txBody>
      </p:sp>
      <p:sp>
        <p:nvSpPr>
          <p:cNvPr id="222" name="Google Shape;222;p14"/>
          <p:cNvSpPr txBox="1"/>
          <p:nvPr/>
        </p:nvSpPr>
        <p:spPr>
          <a:xfrm>
            <a:off x="6096000" y="1961335"/>
            <a:ext cx="5322764" cy="39703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accent4"/>
                </a:solidFill>
                <a:latin typeface="Libre Franklin"/>
                <a:ea typeface="Libre Franklin"/>
                <a:cs typeface="Libre Franklin"/>
                <a:sym typeface="Libre Franklin"/>
              </a:rPr>
              <a:t>STEP 4:</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accent4"/>
              </a:solidFill>
              <a:latin typeface="Libre Franklin"/>
              <a:ea typeface="Libre Franklin"/>
              <a:cs typeface="Libre Franklin"/>
              <a:sym typeface="Libre Franklin"/>
            </a:endParaRPr>
          </a:p>
          <a:p>
            <a:pPr indent="-342900" lvl="0" marL="342900" marR="0" rtl="0" algn="l">
              <a:lnSpc>
                <a:spcPct val="100000"/>
              </a:lnSpc>
              <a:spcBef>
                <a:spcPts val="0"/>
              </a:spcBef>
              <a:spcAft>
                <a:spcPts val="0"/>
              </a:spcAft>
              <a:buClr>
                <a:schemeClr val="lt1"/>
              </a:buClr>
              <a:buSzPts val="1800"/>
              <a:buFont typeface="Arial"/>
              <a:buChar char="•"/>
            </a:pPr>
            <a:r>
              <a:rPr b="0" i="0" lang="en-US" sz="1800" u="none" cap="none" strike="noStrike">
                <a:solidFill>
                  <a:schemeClr val="lt1"/>
                </a:solidFill>
                <a:latin typeface="Libre Franklin"/>
                <a:ea typeface="Libre Franklin"/>
                <a:cs typeface="Libre Franklin"/>
                <a:sym typeface="Libre Franklin"/>
              </a:rPr>
              <a:t>What is our level of resources?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lt1"/>
              </a:buClr>
              <a:buSzPts val="1800"/>
              <a:buFont typeface="Arial"/>
              <a:buChar char="•"/>
            </a:pPr>
            <a:r>
              <a:rPr b="0" i="0" lang="en-US" sz="1800" u="none" cap="none" strike="noStrike">
                <a:solidFill>
                  <a:schemeClr val="lt1"/>
                </a:solidFill>
                <a:latin typeface="Libre Franklin"/>
                <a:ea typeface="Libre Franklin"/>
                <a:cs typeface="Libre Franklin"/>
                <a:sym typeface="Libre Franklin"/>
              </a:rPr>
              <a:t>Are there other agencies or groups we can contact to pool or share LEP materials or development costs? </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lt1"/>
              </a:buClr>
              <a:buSzPts val="1800"/>
              <a:buFont typeface="Arial"/>
              <a:buChar char="•"/>
            </a:pPr>
            <a:r>
              <a:rPr b="0" i="0" lang="en-US" sz="1800" u="none" cap="none" strike="noStrike">
                <a:solidFill>
                  <a:schemeClr val="lt1"/>
                </a:solidFill>
                <a:latin typeface="Libre Franklin"/>
                <a:ea typeface="Libre Franklin"/>
                <a:cs typeface="Libre Franklin"/>
                <a:sym typeface="Libre Franklin"/>
              </a:rPr>
              <a:t>Do we have bilingual staff or volunteers we can train to act as interpreters and translators? </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lt1"/>
              </a:buClr>
              <a:buSzPts val="1800"/>
              <a:buFont typeface="Arial"/>
              <a:buChar char="•"/>
            </a:pPr>
            <a:r>
              <a:rPr b="0" i="0" lang="en-US" sz="1800" u="none" cap="none" strike="noStrike">
                <a:solidFill>
                  <a:schemeClr val="lt1"/>
                </a:solidFill>
                <a:latin typeface="Libre Franklin"/>
                <a:ea typeface="Libre Franklin"/>
                <a:cs typeface="Libre Franklin"/>
                <a:sym typeface="Libre Franklin"/>
              </a:rPr>
              <a:t>At what point does the resource expenditure become unreasonable when compared the benefits gained? </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lt1"/>
              </a:buClr>
              <a:buSzPts val="1800"/>
              <a:buFont typeface="Arial"/>
              <a:buChar char="•"/>
            </a:pPr>
            <a:r>
              <a:rPr b="0" i="0" lang="en-US" sz="1800" u="none" cap="none" strike="noStrike">
                <a:solidFill>
                  <a:schemeClr val="lt1"/>
                </a:solidFill>
                <a:latin typeface="Libre Franklin"/>
                <a:ea typeface="Libre Franklin"/>
                <a:cs typeface="Libre Franklin"/>
                <a:sym typeface="Libre Franklin"/>
              </a:rPr>
              <a:t>Can we substantiate a claim of insufficient resources when limiting language assistance services? </a:t>
            </a:r>
            <a:endParaRPr b="0" i="0" sz="1400" u="none" cap="none" strike="noStrike">
              <a:solidFill>
                <a:srgbClr val="000000"/>
              </a:solidFill>
              <a:latin typeface="Arial"/>
              <a:ea typeface="Arial"/>
              <a:cs typeface="Arial"/>
              <a:sym typeface="Arial"/>
            </a:endParaRPr>
          </a:p>
        </p:txBody>
      </p: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A35"/>
        </a:solidFill>
      </p:bgPr>
    </p:bg>
    <p:spTree>
      <p:nvGrpSpPr>
        <p:cNvPr id="227" name="Shape 227"/>
        <p:cNvGrpSpPr/>
        <p:nvPr/>
      </p:nvGrpSpPr>
      <p:grpSpPr>
        <a:xfrm>
          <a:off x="0" y="0"/>
          <a:ext cx="0" cy="0"/>
          <a:chOff x="0" y="0"/>
          <a:chExt cx="0" cy="0"/>
        </a:xfrm>
      </p:grpSpPr>
      <p:sp>
        <p:nvSpPr>
          <p:cNvPr id="228" name="Google Shape;228;p19"/>
          <p:cNvSpPr txBox="1"/>
          <p:nvPr/>
        </p:nvSpPr>
        <p:spPr>
          <a:xfrm>
            <a:off x="0" y="0"/>
            <a:ext cx="12192000" cy="400110"/>
          </a:xfrm>
          <a:prstGeom prst="rect">
            <a:avLst/>
          </a:prstGeom>
          <a:solidFill>
            <a:srgbClr val="BFBFBF"/>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3F3F3F"/>
                </a:solidFill>
                <a:latin typeface="Libre Franklin"/>
                <a:ea typeface="Libre Franklin"/>
                <a:cs typeface="Libre Franklin"/>
                <a:sym typeface="Libre Franklin"/>
              </a:rPr>
              <a:t>Annual Civil Rights Training for CSFP and TEFAP</a:t>
            </a:r>
            <a:endParaRPr b="0" i="0" sz="1400" u="none" cap="none" strike="noStrike">
              <a:solidFill>
                <a:srgbClr val="000000"/>
              </a:solidFill>
              <a:latin typeface="Arial"/>
              <a:ea typeface="Arial"/>
              <a:cs typeface="Arial"/>
              <a:sym typeface="Arial"/>
            </a:endParaRPr>
          </a:p>
        </p:txBody>
      </p:sp>
      <p:sp>
        <p:nvSpPr>
          <p:cNvPr id="229" name="Google Shape;229;p19"/>
          <p:cNvSpPr txBox="1"/>
          <p:nvPr/>
        </p:nvSpPr>
        <p:spPr>
          <a:xfrm>
            <a:off x="518160" y="761538"/>
            <a:ext cx="11155680" cy="46166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400"/>
              <a:buFont typeface="Arial"/>
              <a:buNone/>
            </a:pPr>
            <a:r>
              <a:rPr b="0" i="0" lang="en-US" sz="2400" u="none" cap="none" strike="noStrike">
                <a:solidFill>
                  <a:srgbClr val="F2F2F2"/>
                </a:solidFill>
                <a:latin typeface="Libre Franklin"/>
                <a:ea typeface="Libre Franklin"/>
                <a:cs typeface="Libre Franklin"/>
                <a:sym typeface="Libre Franklin"/>
              </a:rPr>
              <a:t>Effective Public Notification Systems		</a:t>
            </a:r>
            <a:endParaRPr b="0" i="0" sz="2400" u="none" cap="none" strike="noStrike">
              <a:solidFill>
                <a:schemeClr val="accent4"/>
              </a:solidFill>
              <a:latin typeface="Libre Franklin"/>
              <a:ea typeface="Libre Franklin"/>
              <a:cs typeface="Libre Franklin"/>
              <a:sym typeface="Libre Franklin"/>
            </a:endParaRPr>
          </a:p>
        </p:txBody>
      </p:sp>
      <p:sp>
        <p:nvSpPr>
          <p:cNvPr id="230" name="Google Shape;230;p19"/>
          <p:cNvSpPr txBox="1"/>
          <p:nvPr/>
        </p:nvSpPr>
        <p:spPr>
          <a:xfrm>
            <a:off x="0" y="6488668"/>
            <a:ext cx="12192000" cy="369332"/>
          </a:xfrm>
          <a:prstGeom prst="rect">
            <a:avLst/>
          </a:prstGeom>
          <a:solidFill>
            <a:srgbClr val="BFBFBF"/>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3F3F3F"/>
                </a:solidFill>
                <a:latin typeface="Libre Franklin"/>
                <a:ea typeface="Libre Franklin"/>
                <a:cs typeface="Libre Franklin"/>
                <a:sym typeface="Libre Franklin"/>
              </a:rPr>
              <a:t>Department of Economic Security ● Coordinated Hunger Relief Program ● Federal Fiscal Year 2021          [ </a:t>
            </a:r>
            <a:fld id="{00000000-1234-1234-1234-123412341234}" type="slidenum">
              <a:rPr b="0" i="0" lang="en-US" sz="1800" u="none" cap="none" strike="noStrike">
                <a:solidFill>
                  <a:srgbClr val="3F3F3F"/>
                </a:solidFill>
                <a:latin typeface="Libre Franklin"/>
                <a:ea typeface="Libre Franklin"/>
                <a:cs typeface="Libre Franklin"/>
                <a:sym typeface="Libre Franklin"/>
              </a:rPr>
              <a:t>‹#›</a:t>
            </a:fld>
            <a:r>
              <a:rPr b="0" i="0" lang="en-US" sz="1800" u="none" cap="none" strike="noStrike">
                <a:solidFill>
                  <a:srgbClr val="3F3F3F"/>
                </a:solidFill>
                <a:latin typeface="Libre Franklin"/>
                <a:ea typeface="Libre Franklin"/>
                <a:cs typeface="Libre Franklin"/>
                <a:sym typeface="Libre Franklin"/>
              </a:rPr>
              <a:t> ]</a:t>
            </a:r>
            <a:endParaRPr b="0" i="0" sz="1400" u="none" cap="none" strike="noStrike">
              <a:solidFill>
                <a:srgbClr val="000000"/>
              </a:solidFill>
              <a:latin typeface="Arial"/>
              <a:ea typeface="Arial"/>
              <a:cs typeface="Arial"/>
              <a:sym typeface="Arial"/>
            </a:endParaRPr>
          </a:p>
        </p:txBody>
      </p:sp>
      <p:cxnSp>
        <p:nvCxnSpPr>
          <p:cNvPr id="231" name="Google Shape;231;p19"/>
          <p:cNvCxnSpPr/>
          <p:nvPr/>
        </p:nvCxnSpPr>
        <p:spPr>
          <a:xfrm>
            <a:off x="518160" y="1226334"/>
            <a:ext cx="11155680" cy="0"/>
          </a:xfrm>
          <a:prstGeom prst="straightConnector1">
            <a:avLst/>
          </a:prstGeom>
          <a:noFill/>
          <a:ln cap="flat" cmpd="sng" w="9525">
            <a:solidFill>
              <a:srgbClr val="BFBFBF"/>
            </a:solidFill>
            <a:prstDash val="solid"/>
            <a:miter lim="800000"/>
            <a:headEnd len="sm" w="sm" type="none"/>
            <a:tailEnd len="sm" w="sm" type="none"/>
          </a:ln>
        </p:spPr>
      </p:cxnSp>
      <p:sp>
        <p:nvSpPr>
          <p:cNvPr id="232" name="Google Shape;232;p19"/>
          <p:cNvSpPr txBox="1"/>
          <p:nvPr/>
        </p:nvSpPr>
        <p:spPr>
          <a:xfrm>
            <a:off x="521208" y="1371600"/>
            <a:ext cx="11155680" cy="39703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accent4"/>
                </a:solidFill>
                <a:latin typeface="Libre Franklin"/>
                <a:ea typeface="Libre Franklin"/>
                <a:cs typeface="Libre Franklin"/>
                <a:sym typeface="Libre Franklin"/>
              </a:rPr>
              <a:t>All USDA FNS assistance programs must include a public notification system.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Libre Franklin"/>
                <a:ea typeface="Libre Franklin"/>
                <a:cs typeface="Libre Franklin"/>
                <a:sym typeface="Libre Franklin"/>
              </a:rPr>
              <a:t>Public notification systems are critical channels of communication. These systems involve three basic elements.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Libre Franklin"/>
              <a:ea typeface="Libre Franklin"/>
              <a:cs typeface="Libre Franklin"/>
              <a:sym typeface="Libre Franklin"/>
            </a:endParaRPr>
          </a:p>
          <a:p>
            <a:pPr indent="-457200" lvl="0" marL="914400" marR="0" rtl="0" algn="l">
              <a:lnSpc>
                <a:spcPct val="100000"/>
              </a:lnSpc>
              <a:spcBef>
                <a:spcPts val="0"/>
              </a:spcBef>
              <a:spcAft>
                <a:spcPts val="0"/>
              </a:spcAft>
              <a:buClr>
                <a:schemeClr val="lt1"/>
              </a:buClr>
              <a:buSzPts val="2400"/>
              <a:buFont typeface="Noto Sans Symbols"/>
              <a:buChar char="▪"/>
            </a:pPr>
            <a:r>
              <a:rPr b="0" i="0" lang="en-US" sz="2400" u="none" cap="none" strike="noStrike">
                <a:solidFill>
                  <a:schemeClr val="lt1"/>
                </a:solidFill>
                <a:latin typeface="Libre Franklin"/>
                <a:ea typeface="Libre Franklin"/>
                <a:cs typeface="Libre Franklin"/>
                <a:sym typeface="Libre Franklin"/>
              </a:rPr>
              <a:t>Program Availability – details program rights and responsibilities and steps necessary for participation.</a:t>
            </a:r>
            <a:endParaRPr b="0" i="0" sz="1400" u="none" cap="none" strike="noStrike">
              <a:solidFill>
                <a:srgbClr val="000000"/>
              </a:solidFill>
              <a:latin typeface="Arial"/>
              <a:ea typeface="Arial"/>
              <a:cs typeface="Arial"/>
              <a:sym typeface="Arial"/>
            </a:endParaRPr>
          </a:p>
          <a:p>
            <a:pPr indent="-381000" lvl="0" marL="914400" marR="0" rtl="0" algn="l">
              <a:lnSpc>
                <a:spcPct val="100000"/>
              </a:lnSpc>
              <a:spcBef>
                <a:spcPts val="0"/>
              </a:spcBef>
              <a:spcAft>
                <a:spcPts val="0"/>
              </a:spcAft>
              <a:buClr>
                <a:schemeClr val="dk1"/>
              </a:buClr>
              <a:buSzPts val="1200"/>
              <a:buFont typeface="Noto Sans Symbols"/>
              <a:buNone/>
            </a:pPr>
            <a:r>
              <a:t/>
            </a:r>
            <a:endParaRPr b="0" i="0" sz="1200" u="none" cap="none" strike="noStrike">
              <a:solidFill>
                <a:schemeClr val="lt1"/>
              </a:solidFill>
              <a:latin typeface="Libre Franklin"/>
              <a:ea typeface="Libre Franklin"/>
              <a:cs typeface="Libre Franklin"/>
              <a:sym typeface="Libre Franklin"/>
            </a:endParaRPr>
          </a:p>
          <a:p>
            <a:pPr indent="-457200" lvl="0" marL="914400" marR="0" rtl="0" algn="l">
              <a:lnSpc>
                <a:spcPct val="100000"/>
              </a:lnSpc>
              <a:spcBef>
                <a:spcPts val="0"/>
              </a:spcBef>
              <a:spcAft>
                <a:spcPts val="0"/>
              </a:spcAft>
              <a:buClr>
                <a:schemeClr val="lt1"/>
              </a:buClr>
              <a:buSzPts val="2400"/>
              <a:buFont typeface="Noto Sans Symbols"/>
              <a:buChar char="▪"/>
            </a:pPr>
            <a:r>
              <a:rPr b="0" i="0" lang="en-US" sz="2400" u="none" cap="none" strike="noStrike">
                <a:solidFill>
                  <a:schemeClr val="lt1"/>
                </a:solidFill>
                <a:latin typeface="Libre Franklin"/>
                <a:ea typeface="Libre Franklin"/>
                <a:cs typeface="Libre Franklin"/>
                <a:sym typeface="Libre Franklin"/>
              </a:rPr>
              <a:t>Complaint Information – advises people of their right to file a civil rights complaint, how to file a complaint, and the complaint procedures.</a:t>
            </a:r>
            <a:endParaRPr b="0" i="0" sz="1400" u="none" cap="none" strike="noStrike">
              <a:solidFill>
                <a:srgbClr val="000000"/>
              </a:solidFill>
              <a:latin typeface="Arial"/>
              <a:ea typeface="Arial"/>
              <a:cs typeface="Arial"/>
              <a:sym typeface="Arial"/>
            </a:endParaRPr>
          </a:p>
          <a:p>
            <a:pPr indent="-381000" lvl="0" marL="914400" marR="0" rtl="0" algn="l">
              <a:lnSpc>
                <a:spcPct val="100000"/>
              </a:lnSpc>
              <a:spcBef>
                <a:spcPts val="0"/>
              </a:spcBef>
              <a:spcAft>
                <a:spcPts val="0"/>
              </a:spcAft>
              <a:buClr>
                <a:schemeClr val="dk1"/>
              </a:buClr>
              <a:buSzPts val="1200"/>
              <a:buFont typeface="Noto Sans Symbols"/>
              <a:buNone/>
            </a:pPr>
            <a:r>
              <a:t/>
            </a:r>
            <a:endParaRPr b="0" i="0" sz="1200" u="none" cap="none" strike="noStrike">
              <a:solidFill>
                <a:schemeClr val="lt1"/>
              </a:solidFill>
              <a:latin typeface="Libre Franklin"/>
              <a:ea typeface="Libre Franklin"/>
              <a:cs typeface="Libre Franklin"/>
              <a:sym typeface="Libre Franklin"/>
            </a:endParaRPr>
          </a:p>
          <a:p>
            <a:pPr indent="-457200" lvl="0" marL="914400" marR="0" rtl="0" algn="l">
              <a:lnSpc>
                <a:spcPct val="100000"/>
              </a:lnSpc>
              <a:spcBef>
                <a:spcPts val="0"/>
              </a:spcBef>
              <a:spcAft>
                <a:spcPts val="0"/>
              </a:spcAft>
              <a:buClr>
                <a:schemeClr val="lt1"/>
              </a:buClr>
              <a:buSzPts val="2400"/>
              <a:buFont typeface="Noto Sans Symbols"/>
              <a:buChar char="▪"/>
            </a:pPr>
            <a:r>
              <a:rPr b="0" i="0" lang="en-US" sz="2400" u="none" cap="none" strike="noStrike">
                <a:solidFill>
                  <a:schemeClr val="lt1"/>
                </a:solidFill>
                <a:latin typeface="Libre Franklin"/>
                <a:ea typeface="Libre Franklin"/>
                <a:cs typeface="Libre Franklin"/>
                <a:sym typeface="Libre Franklin"/>
              </a:rPr>
              <a:t>Nondiscrimination Statement – clearly lists protected bases and informs on nondiscrimination policy.</a:t>
            </a:r>
            <a:endParaRPr b="0" i="0" sz="2400" u="none" cap="none" strike="noStrike">
              <a:solidFill>
                <a:schemeClr val="lt1"/>
              </a:solidFill>
              <a:latin typeface="Libre Franklin"/>
              <a:ea typeface="Libre Franklin"/>
              <a:cs typeface="Libre Franklin"/>
              <a:sym typeface="Libre Franklin"/>
            </a:endParaRPr>
          </a:p>
        </p:txBody>
      </p:sp>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A35"/>
        </a:solidFill>
      </p:bgPr>
    </p:bg>
    <p:spTree>
      <p:nvGrpSpPr>
        <p:cNvPr id="237" name="Shape 237"/>
        <p:cNvGrpSpPr/>
        <p:nvPr/>
      </p:nvGrpSpPr>
      <p:grpSpPr>
        <a:xfrm>
          <a:off x="0" y="0"/>
          <a:ext cx="0" cy="0"/>
          <a:chOff x="0" y="0"/>
          <a:chExt cx="0" cy="0"/>
        </a:xfrm>
      </p:grpSpPr>
      <p:sp>
        <p:nvSpPr>
          <p:cNvPr id="238" name="Google Shape;238;p20"/>
          <p:cNvSpPr txBox="1"/>
          <p:nvPr/>
        </p:nvSpPr>
        <p:spPr>
          <a:xfrm>
            <a:off x="0" y="0"/>
            <a:ext cx="12192000" cy="400110"/>
          </a:xfrm>
          <a:prstGeom prst="rect">
            <a:avLst/>
          </a:prstGeom>
          <a:solidFill>
            <a:srgbClr val="BFBFBF"/>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3F3F3F"/>
                </a:solidFill>
                <a:latin typeface="Libre Franklin"/>
                <a:ea typeface="Libre Franklin"/>
                <a:cs typeface="Libre Franklin"/>
                <a:sym typeface="Libre Franklin"/>
              </a:rPr>
              <a:t>Annual Civil Rights Training for CSFP and TEFAP</a:t>
            </a:r>
            <a:endParaRPr b="0" i="0" sz="1400" u="none" cap="none" strike="noStrike">
              <a:solidFill>
                <a:srgbClr val="000000"/>
              </a:solidFill>
              <a:latin typeface="Arial"/>
              <a:ea typeface="Arial"/>
              <a:cs typeface="Arial"/>
              <a:sym typeface="Arial"/>
            </a:endParaRPr>
          </a:p>
        </p:txBody>
      </p:sp>
      <p:sp>
        <p:nvSpPr>
          <p:cNvPr id="239" name="Google Shape;239;p20"/>
          <p:cNvSpPr txBox="1"/>
          <p:nvPr/>
        </p:nvSpPr>
        <p:spPr>
          <a:xfrm>
            <a:off x="518160" y="761538"/>
            <a:ext cx="11155680" cy="46166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400"/>
              <a:buFont typeface="Arial"/>
              <a:buNone/>
            </a:pPr>
            <a:r>
              <a:rPr b="0" i="0" lang="en-US" sz="2400" u="none" cap="none" strike="noStrike">
                <a:solidFill>
                  <a:srgbClr val="F2F2F2"/>
                </a:solidFill>
                <a:latin typeface="Libre Franklin"/>
                <a:ea typeface="Libre Franklin"/>
                <a:cs typeface="Libre Franklin"/>
                <a:sym typeface="Libre Franklin"/>
              </a:rPr>
              <a:t>Effective Public Notification Systems		</a:t>
            </a:r>
            <a:endParaRPr b="0" i="0" sz="2400" u="none" cap="none" strike="noStrike">
              <a:solidFill>
                <a:schemeClr val="accent4"/>
              </a:solidFill>
              <a:latin typeface="Libre Franklin"/>
              <a:ea typeface="Libre Franklin"/>
              <a:cs typeface="Libre Franklin"/>
              <a:sym typeface="Libre Franklin"/>
            </a:endParaRPr>
          </a:p>
        </p:txBody>
      </p:sp>
      <p:cxnSp>
        <p:nvCxnSpPr>
          <p:cNvPr id="240" name="Google Shape;240;p20"/>
          <p:cNvCxnSpPr/>
          <p:nvPr/>
        </p:nvCxnSpPr>
        <p:spPr>
          <a:xfrm>
            <a:off x="518160" y="1226334"/>
            <a:ext cx="11155680" cy="0"/>
          </a:xfrm>
          <a:prstGeom prst="straightConnector1">
            <a:avLst/>
          </a:prstGeom>
          <a:noFill/>
          <a:ln cap="flat" cmpd="sng" w="9525">
            <a:solidFill>
              <a:srgbClr val="BFBFBF"/>
            </a:solidFill>
            <a:prstDash val="solid"/>
            <a:miter lim="800000"/>
            <a:headEnd len="sm" w="sm" type="none"/>
            <a:tailEnd len="sm" w="sm" type="none"/>
          </a:ln>
        </p:spPr>
      </p:cxnSp>
      <p:sp>
        <p:nvSpPr>
          <p:cNvPr id="241" name="Google Shape;241;p20"/>
          <p:cNvSpPr txBox="1"/>
          <p:nvPr/>
        </p:nvSpPr>
        <p:spPr>
          <a:xfrm>
            <a:off x="521208" y="1905000"/>
            <a:ext cx="111558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accent4"/>
                </a:solidFill>
                <a:latin typeface="Libre Franklin"/>
                <a:ea typeface="Libre Franklin"/>
                <a:cs typeface="Libre Franklin"/>
                <a:sym typeface="Libre Franklin"/>
              </a:rPr>
              <a:t>All USDA FNS assistance programs must include a public notification system.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Libre Franklin"/>
                <a:ea typeface="Libre Franklin"/>
                <a:cs typeface="Libre Franklin"/>
                <a:sym typeface="Libre Franklin"/>
              </a:rPr>
              <a:t>Prominently display the appropriate AD-475A “And Justice for All” poster.</a:t>
            </a:r>
            <a:endParaRPr b="0" i="0" sz="1400" u="none" cap="none" strike="noStrike">
              <a:solidFill>
                <a:srgbClr val="000000"/>
              </a:solidFill>
              <a:latin typeface="Arial"/>
              <a:ea typeface="Arial"/>
              <a:cs typeface="Arial"/>
              <a:sym typeface="Arial"/>
            </a:endParaRPr>
          </a:p>
        </p:txBody>
      </p:sp>
      <p:sp>
        <p:nvSpPr>
          <p:cNvPr id="242" name="Google Shape;242;p20"/>
          <p:cNvSpPr txBox="1"/>
          <p:nvPr/>
        </p:nvSpPr>
        <p:spPr>
          <a:xfrm>
            <a:off x="6210600" y="3790625"/>
            <a:ext cx="36426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F2F2F2"/>
                </a:solidFill>
                <a:latin typeface="Libre Franklin"/>
                <a:ea typeface="Libre Franklin"/>
                <a:cs typeface="Libre Franklin"/>
                <a:sym typeface="Libre Franklin"/>
              </a:rPr>
              <a:t>Posters must be displayed in their original size of 11” x 17”</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F2F2F2"/>
              </a:solidFill>
              <a:latin typeface="Libre Franklin"/>
              <a:ea typeface="Libre Franklin"/>
              <a:cs typeface="Libre Franklin"/>
              <a:sym typeface="Libre Franklin"/>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F2F2F2"/>
                </a:solidFill>
                <a:latin typeface="Libre Franklin"/>
                <a:ea typeface="Libre Franklin"/>
                <a:cs typeface="Libre Franklin"/>
                <a:sym typeface="Libre Franklin"/>
              </a:rPr>
              <a:t>Full Color or Grayscale</a:t>
            </a:r>
            <a:endParaRPr b="0" i="0" sz="1400" u="none" cap="none" strike="noStrike">
              <a:solidFill>
                <a:srgbClr val="000000"/>
              </a:solidFill>
              <a:latin typeface="Arial"/>
              <a:ea typeface="Arial"/>
              <a:cs typeface="Arial"/>
              <a:sym typeface="Arial"/>
            </a:endParaRPr>
          </a:p>
        </p:txBody>
      </p:sp>
      <p:pic>
        <p:nvPicPr>
          <p:cNvPr id="243" name="Google Shape;243;p20"/>
          <p:cNvPicPr preferRelativeResize="0"/>
          <p:nvPr/>
        </p:nvPicPr>
        <p:blipFill rotWithShape="1">
          <a:blip r:embed="rId3">
            <a:alphaModFix/>
          </a:blip>
          <a:srcRect b="0" l="0" r="0" t="0"/>
          <a:stretch/>
        </p:blipFill>
        <p:spPr>
          <a:xfrm>
            <a:off x="3863752" y="2954288"/>
            <a:ext cx="2117648" cy="3289371"/>
          </a:xfrm>
          <a:prstGeom prst="rect">
            <a:avLst/>
          </a:prstGeom>
          <a:noFill/>
          <a:ln>
            <a:noFill/>
          </a:ln>
        </p:spPr>
      </p:pic>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A35"/>
        </a:solidFill>
      </p:bgPr>
    </p:bg>
    <p:spTree>
      <p:nvGrpSpPr>
        <p:cNvPr id="248" name="Shape 248"/>
        <p:cNvGrpSpPr/>
        <p:nvPr/>
      </p:nvGrpSpPr>
      <p:grpSpPr>
        <a:xfrm>
          <a:off x="0" y="0"/>
          <a:ext cx="0" cy="0"/>
          <a:chOff x="0" y="0"/>
          <a:chExt cx="0" cy="0"/>
        </a:xfrm>
      </p:grpSpPr>
      <p:sp>
        <p:nvSpPr>
          <p:cNvPr id="249" name="Google Shape;249;p21"/>
          <p:cNvSpPr txBox="1"/>
          <p:nvPr/>
        </p:nvSpPr>
        <p:spPr>
          <a:xfrm>
            <a:off x="0" y="0"/>
            <a:ext cx="12192000" cy="400110"/>
          </a:xfrm>
          <a:prstGeom prst="rect">
            <a:avLst/>
          </a:prstGeom>
          <a:solidFill>
            <a:srgbClr val="BFBFBF"/>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3F3F3F"/>
                </a:solidFill>
                <a:latin typeface="Libre Franklin"/>
                <a:ea typeface="Libre Franklin"/>
                <a:cs typeface="Libre Franklin"/>
                <a:sym typeface="Libre Franklin"/>
              </a:rPr>
              <a:t>Annual Civil Rights Training for CSFP and TEFAP</a:t>
            </a:r>
            <a:endParaRPr b="0" i="0" sz="1400" u="none" cap="none" strike="noStrike">
              <a:solidFill>
                <a:srgbClr val="000000"/>
              </a:solidFill>
              <a:latin typeface="Arial"/>
              <a:ea typeface="Arial"/>
              <a:cs typeface="Arial"/>
              <a:sym typeface="Arial"/>
            </a:endParaRPr>
          </a:p>
        </p:txBody>
      </p:sp>
      <p:sp>
        <p:nvSpPr>
          <p:cNvPr id="250" name="Google Shape;250;p21"/>
          <p:cNvSpPr txBox="1"/>
          <p:nvPr/>
        </p:nvSpPr>
        <p:spPr>
          <a:xfrm>
            <a:off x="518160" y="761538"/>
            <a:ext cx="11155680" cy="46166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400"/>
              <a:buFont typeface="Arial"/>
              <a:buNone/>
            </a:pPr>
            <a:r>
              <a:rPr b="0" i="0" lang="en-US" sz="2400" u="none" cap="none" strike="noStrike">
                <a:solidFill>
                  <a:srgbClr val="F2F2F2"/>
                </a:solidFill>
                <a:latin typeface="Libre Franklin"/>
                <a:ea typeface="Libre Franklin"/>
                <a:cs typeface="Libre Franklin"/>
                <a:sym typeface="Libre Franklin"/>
              </a:rPr>
              <a:t>Effective Public Notification Systems		</a:t>
            </a:r>
            <a:endParaRPr b="0" i="0" sz="2400" u="none" cap="none" strike="noStrike">
              <a:solidFill>
                <a:schemeClr val="accent4"/>
              </a:solidFill>
              <a:latin typeface="Libre Franklin"/>
              <a:ea typeface="Libre Franklin"/>
              <a:cs typeface="Libre Franklin"/>
              <a:sym typeface="Libre Franklin"/>
            </a:endParaRPr>
          </a:p>
        </p:txBody>
      </p:sp>
      <p:cxnSp>
        <p:nvCxnSpPr>
          <p:cNvPr id="251" name="Google Shape;251;p21"/>
          <p:cNvCxnSpPr/>
          <p:nvPr/>
        </p:nvCxnSpPr>
        <p:spPr>
          <a:xfrm>
            <a:off x="518160" y="1226334"/>
            <a:ext cx="11155680" cy="0"/>
          </a:xfrm>
          <a:prstGeom prst="straightConnector1">
            <a:avLst/>
          </a:prstGeom>
          <a:noFill/>
          <a:ln cap="flat" cmpd="sng" w="9525">
            <a:solidFill>
              <a:srgbClr val="BFBFBF"/>
            </a:solidFill>
            <a:prstDash val="solid"/>
            <a:miter lim="800000"/>
            <a:headEnd len="sm" w="sm" type="none"/>
            <a:tailEnd len="sm" w="sm" type="none"/>
          </a:ln>
        </p:spPr>
      </p:cxnSp>
      <p:sp>
        <p:nvSpPr>
          <p:cNvPr id="252" name="Google Shape;252;p21"/>
          <p:cNvSpPr txBox="1"/>
          <p:nvPr/>
        </p:nvSpPr>
        <p:spPr>
          <a:xfrm>
            <a:off x="521208" y="1371600"/>
            <a:ext cx="11155680"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accent4"/>
                </a:solidFill>
                <a:latin typeface="Libre Franklin"/>
                <a:ea typeface="Libre Franklin"/>
                <a:cs typeface="Libre Franklin"/>
                <a:sym typeface="Libre Franklin"/>
              </a:rPr>
              <a:t>All USDA FNS assistance programs must include a public notification system.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Libre Franklin"/>
                <a:ea typeface="Libre Franklin"/>
                <a:cs typeface="Libre Franklin"/>
                <a:sym typeface="Libre Franklin"/>
              </a:rPr>
              <a:t>Inform on available programs and steps necessary to participate.</a:t>
            </a:r>
            <a:endParaRPr b="0" i="0" sz="1400" u="none" cap="none" strike="noStrike">
              <a:solidFill>
                <a:srgbClr val="000000"/>
              </a:solidFill>
              <a:latin typeface="Arial"/>
              <a:ea typeface="Arial"/>
              <a:cs typeface="Arial"/>
              <a:sym typeface="Arial"/>
            </a:endParaRPr>
          </a:p>
        </p:txBody>
      </p:sp>
      <p:pic>
        <p:nvPicPr>
          <p:cNvPr id="253" name="Google Shape;253;p21"/>
          <p:cNvPicPr preferRelativeResize="0"/>
          <p:nvPr/>
        </p:nvPicPr>
        <p:blipFill rotWithShape="1">
          <a:blip r:embed="rId3">
            <a:alphaModFix/>
          </a:blip>
          <a:srcRect b="4031" l="0" r="0" t="0"/>
          <a:stretch/>
        </p:blipFill>
        <p:spPr>
          <a:xfrm>
            <a:off x="4423410" y="2764298"/>
            <a:ext cx="3345180" cy="3219462"/>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A35"/>
        </a:solidFill>
      </p:bgPr>
    </p:bg>
    <p:spTree>
      <p:nvGrpSpPr>
        <p:cNvPr id="258" name="Shape 258"/>
        <p:cNvGrpSpPr/>
        <p:nvPr/>
      </p:nvGrpSpPr>
      <p:grpSpPr>
        <a:xfrm>
          <a:off x="0" y="0"/>
          <a:ext cx="0" cy="0"/>
          <a:chOff x="0" y="0"/>
          <a:chExt cx="0" cy="0"/>
        </a:xfrm>
      </p:grpSpPr>
      <p:sp>
        <p:nvSpPr>
          <p:cNvPr id="259" name="Google Shape;259;p22"/>
          <p:cNvSpPr txBox="1"/>
          <p:nvPr/>
        </p:nvSpPr>
        <p:spPr>
          <a:xfrm>
            <a:off x="0" y="0"/>
            <a:ext cx="12192000" cy="400110"/>
          </a:xfrm>
          <a:prstGeom prst="rect">
            <a:avLst/>
          </a:prstGeom>
          <a:solidFill>
            <a:srgbClr val="BFBFBF"/>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3F3F3F"/>
                </a:solidFill>
                <a:latin typeface="Libre Franklin"/>
                <a:ea typeface="Libre Franklin"/>
                <a:cs typeface="Libre Franklin"/>
                <a:sym typeface="Libre Franklin"/>
              </a:rPr>
              <a:t>Annual Civil Rights Training for CSFP and TEFAP</a:t>
            </a:r>
            <a:endParaRPr b="0" i="0" sz="1400" u="none" cap="none" strike="noStrike">
              <a:solidFill>
                <a:srgbClr val="000000"/>
              </a:solidFill>
              <a:latin typeface="Arial"/>
              <a:ea typeface="Arial"/>
              <a:cs typeface="Arial"/>
              <a:sym typeface="Arial"/>
            </a:endParaRPr>
          </a:p>
        </p:txBody>
      </p:sp>
      <p:sp>
        <p:nvSpPr>
          <p:cNvPr id="260" name="Google Shape;260;p22"/>
          <p:cNvSpPr txBox="1"/>
          <p:nvPr/>
        </p:nvSpPr>
        <p:spPr>
          <a:xfrm>
            <a:off x="518160" y="761538"/>
            <a:ext cx="11155680" cy="46166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Libre Franklin"/>
                <a:ea typeface="Libre Franklin"/>
                <a:cs typeface="Libre Franklin"/>
                <a:sym typeface="Libre Franklin"/>
              </a:rPr>
              <a:t>Effective Public Notification Systems		</a:t>
            </a:r>
            <a:endParaRPr b="0" i="0" sz="1400" u="none" cap="none" strike="noStrike">
              <a:solidFill>
                <a:srgbClr val="000000"/>
              </a:solidFill>
              <a:latin typeface="Arial"/>
              <a:ea typeface="Arial"/>
              <a:cs typeface="Arial"/>
              <a:sym typeface="Arial"/>
            </a:endParaRPr>
          </a:p>
        </p:txBody>
      </p:sp>
      <p:cxnSp>
        <p:nvCxnSpPr>
          <p:cNvPr id="261" name="Google Shape;261;p22"/>
          <p:cNvCxnSpPr/>
          <p:nvPr/>
        </p:nvCxnSpPr>
        <p:spPr>
          <a:xfrm>
            <a:off x="518160" y="1226334"/>
            <a:ext cx="11155680" cy="0"/>
          </a:xfrm>
          <a:prstGeom prst="straightConnector1">
            <a:avLst/>
          </a:prstGeom>
          <a:noFill/>
          <a:ln cap="flat" cmpd="sng" w="9525">
            <a:solidFill>
              <a:srgbClr val="BFBFBF"/>
            </a:solidFill>
            <a:prstDash val="solid"/>
            <a:miter lim="800000"/>
            <a:headEnd len="sm" w="sm" type="none"/>
            <a:tailEnd len="sm" w="sm" type="none"/>
          </a:ln>
        </p:spPr>
      </p:cxnSp>
      <p:sp>
        <p:nvSpPr>
          <p:cNvPr id="262" name="Google Shape;262;p22"/>
          <p:cNvSpPr txBox="1"/>
          <p:nvPr/>
        </p:nvSpPr>
        <p:spPr>
          <a:xfrm>
            <a:off x="521208" y="1371600"/>
            <a:ext cx="11155680"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accent4"/>
                </a:solidFill>
                <a:latin typeface="Libre Franklin"/>
                <a:ea typeface="Libre Franklin"/>
                <a:cs typeface="Libre Franklin"/>
                <a:sym typeface="Libre Franklin"/>
              </a:rPr>
              <a:t>All USDA FNS assistance programs must include a public notification system.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Libre Franklin"/>
                <a:ea typeface="Libre Franklin"/>
                <a:cs typeface="Libre Franklin"/>
                <a:sym typeface="Libre Franklin"/>
              </a:rPr>
              <a:t>Provide information, including information on websites, in alternative formats for people with disabilities.</a:t>
            </a:r>
            <a:endParaRPr b="0" i="0" sz="1400" u="none" cap="none" strike="noStrike">
              <a:solidFill>
                <a:srgbClr val="000000"/>
              </a:solidFill>
              <a:latin typeface="Arial"/>
              <a:ea typeface="Arial"/>
              <a:cs typeface="Arial"/>
              <a:sym typeface="Arial"/>
            </a:endParaRPr>
          </a:p>
        </p:txBody>
      </p:sp>
      <p:sp>
        <p:nvSpPr>
          <p:cNvPr id="263" name="Google Shape;263;p22"/>
          <p:cNvSpPr txBox="1"/>
          <p:nvPr/>
        </p:nvSpPr>
        <p:spPr>
          <a:xfrm>
            <a:off x="6046774" y="3082200"/>
            <a:ext cx="4353600" cy="827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Libre Franklin"/>
              <a:ea typeface="Libre Franklin"/>
              <a:cs typeface="Libre Franklin"/>
              <a:sym typeface="Libre Franklin"/>
            </a:endParaRPr>
          </a:p>
        </p:txBody>
      </p:sp>
      <p:sp>
        <p:nvSpPr>
          <p:cNvPr id="264" name="Google Shape;264;p22"/>
          <p:cNvSpPr txBox="1"/>
          <p:nvPr/>
        </p:nvSpPr>
        <p:spPr>
          <a:xfrm>
            <a:off x="1243012" y="3082200"/>
            <a:ext cx="4353600" cy="827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accent4"/>
              </a:solidFill>
              <a:latin typeface="Libre Franklin"/>
              <a:ea typeface="Libre Franklin"/>
              <a:cs typeface="Libre Franklin"/>
              <a:sym typeface="Libre Franklin"/>
            </a:endParaRPr>
          </a:p>
        </p:txBody>
      </p:sp>
      <p:pic>
        <p:nvPicPr>
          <p:cNvPr descr="Image result for audio icon" id="265" name="Google Shape;265;p22"/>
          <p:cNvPicPr preferRelativeResize="0"/>
          <p:nvPr/>
        </p:nvPicPr>
        <p:blipFill rotWithShape="1">
          <a:blip r:embed="rId3">
            <a:alphaModFix/>
          </a:blip>
          <a:srcRect b="0" l="0" r="0" t="0"/>
          <a:stretch/>
        </p:blipFill>
        <p:spPr>
          <a:xfrm>
            <a:off x="1788904" y="3518561"/>
            <a:ext cx="1520700" cy="1276800"/>
          </a:xfrm>
          <a:prstGeom prst="ellipse">
            <a:avLst/>
          </a:prstGeom>
          <a:noFill/>
          <a:ln cap="rnd" cmpd="sng" w="63500">
            <a:solidFill>
              <a:srgbClr val="333333"/>
            </a:solidFill>
            <a:prstDash val="solid"/>
            <a:round/>
            <a:headEnd len="sm" w="sm" type="none"/>
            <a:tailEnd len="sm" w="sm" type="none"/>
          </a:ln>
          <a:effectLst>
            <a:outerShdw blurRad="381000" sx="-80000" rotWithShape="0" dir="5400000" dist="292100" sy="-18000">
              <a:srgbClr val="000000">
                <a:alpha val="21176"/>
              </a:srgbClr>
            </a:outerShdw>
          </a:effectLst>
        </p:spPr>
      </p:pic>
      <p:pic>
        <p:nvPicPr>
          <p:cNvPr id="266" name="Google Shape;266;p22"/>
          <p:cNvPicPr preferRelativeResize="0"/>
          <p:nvPr/>
        </p:nvPicPr>
        <p:blipFill rotWithShape="1">
          <a:blip r:embed="rId4">
            <a:alphaModFix/>
          </a:blip>
          <a:srcRect b="0" l="0" r="0" t="0"/>
          <a:stretch/>
        </p:blipFill>
        <p:spPr>
          <a:xfrm>
            <a:off x="4774336" y="3518561"/>
            <a:ext cx="1644169" cy="1380452"/>
          </a:xfrm>
          <a:prstGeom prst="rect">
            <a:avLst/>
          </a:prstGeom>
          <a:solidFill>
            <a:srgbClr val="F3ECE2"/>
          </a:solidFill>
          <a:ln cap="sq" cmpd="sng" w="101600">
            <a:solidFill>
              <a:srgbClr val="008553"/>
            </a:solidFill>
            <a:prstDash val="solid"/>
            <a:miter lim="800000"/>
            <a:headEnd len="sm" w="sm" type="none"/>
            <a:tailEnd len="sm" w="sm" type="none"/>
          </a:ln>
          <a:effectLst>
            <a:outerShdw blurRad="57150" kx="110000" rotWithShape="0" algn="tl" dir="7560000" dist="37500" sy="98000" ky="200000">
              <a:srgbClr val="000000">
                <a:alpha val="20000"/>
              </a:srgbClr>
            </a:outerShdw>
          </a:effectLst>
        </p:spPr>
      </p:pic>
      <p:pic>
        <p:nvPicPr>
          <p:cNvPr id="267" name="Google Shape;267;p22"/>
          <p:cNvPicPr preferRelativeResize="0"/>
          <p:nvPr/>
        </p:nvPicPr>
        <p:blipFill rotWithShape="1">
          <a:blip r:embed="rId5">
            <a:alphaModFix/>
          </a:blip>
          <a:srcRect b="0" l="0" r="0" t="0"/>
          <a:stretch/>
        </p:blipFill>
        <p:spPr>
          <a:xfrm>
            <a:off x="8004177" y="3379754"/>
            <a:ext cx="1838671" cy="1559671"/>
          </a:xfrm>
          <a:prstGeom prst="rect">
            <a:avLst/>
          </a:prstGeom>
          <a:noFill/>
          <a:ln>
            <a:noFill/>
          </a:ln>
          <a:effectLst>
            <a:outerShdw blurRad="190500" rotWithShape="0" algn="tl">
              <a:srgbClr val="000000">
                <a:alpha val="69019"/>
              </a:srgbClr>
            </a:outerShdw>
          </a:effectLst>
        </p:spPr>
      </p:pic>
      <p:sp>
        <p:nvSpPr>
          <p:cNvPr id="268" name="Google Shape;268;p22"/>
          <p:cNvSpPr txBox="1"/>
          <p:nvPr/>
        </p:nvSpPr>
        <p:spPr>
          <a:xfrm>
            <a:off x="1622998" y="5082763"/>
            <a:ext cx="1852500" cy="708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accent4"/>
                </a:solidFill>
                <a:latin typeface="Libre Franklin"/>
                <a:ea typeface="Libre Franklin"/>
                <a:cs typeface="Libre Franklin"/>
                <a:sym typeface="Libre Franklin"/>
              </a:rPr>
              <a:t>Audio Descriptions</a:t>
            </a:r>
            <a:endParaRPr b="0" i="0" sz="1400" u="none" cap="none" strike="noStrike">
              <a:solidFill>
                <a:srgbClr val="000000"/>
              </a:solidFill>
              <a:latin typeface="Arial"/>
              <a:ea typeface="Arial"/>
              <a:cs typeface="Arial"/>
              <a:sym typeface="Arial"/>
            </a:endParaRPr>
          </a:p>
        </p:txBody>
      </p:sp>
      <p:sp>
        <p:nvSpPr>
          <p:cNvPr id="269" name="Google Shape;269;p22"/>
          <p:cNvSpPr txBox="1"/>
          <p:nvPr/>
        </p:nvSpPr>
        <p:spPr>
          <a:xfrm>
            <a:off x="4668089" y="5345261"/>
            <a:ext cx="1856700" cy="400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accent4"/>
                </a:solidFill>
                <a:latin typeface="Libre Franklin"/>
                <a:ea typeface="Libre Franklin"/>
                <a:cs typeface="Libre Franklin"/>
                <a:sym typeface="Libre Franklin"/>
              </a:rPr>
              <a:t>Braille</a:t>
            </a:r>
            <a:endParaRPr b="0" i="0" sz="1400" u="none" cap="none" strike="noStrike">
              <a:solidFill>
                <a:srgbClr val="000000"/>
              </a:solidFill>
              <a:latin typeface="Arial"/>
              <a:ea typeface="Arial"/>
              <a:cs typeface="Arial"/>
              <a:sym typeface="Arial"/>
            </a:endParaRPr>
          </a:p>
        </p:txBody>
      </p:sp>
      <p:sp>
        <p:nvSpPr>
          <p:cNvPr id="270" name="Google Shape;270;p22"/>
          <p:cNvSpPr txBox="1"/>
          <p:nvPr/>
        </p:nvSpPr>
        <p:spPr>
          <a:xfrm>
            <a:off x="7899313" y="5191350"/>
            <a:ext cx="2048400" cy="708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accent4"/>
                </a:solidFill>
                <a:latin typeface="Libre Franklin"/>
                <a:ea typeface="Libre Franklin"/>
                <a:cs typeface="Libre Franklin"/>
                <a:sym typeface="Libre Franklin"/>
              </a:rPr>
              <a:t>Large Print Transcriptions</a:t>
            </a:r>
            <a:endParaRPr b="0" i="0" sz="1400" u="none" cap="none" strike="noStrike">
              <a:solidFill>
                <a:srgbClr val="000000"/>
              </a:solidFill>
              <a:latin typeface="Arial"/>
              <a:ea typeface="Arial"/>
              <a:cs typeface="Arial"/>
              <a:sym typeface="Arial"/>
            </a:endParaRPr>
          </a:p>
        </p:txBody>
      </p:sp>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A35"/>
        </a:solidFill>
      </p:bgPr>
    </p:bg>
    <p:spTree>
      <p:nvGrpSpPr>
        <p:cNvPr id="275" name="Shape 275"/>
        <p:cNvGrpSpPr/>
        <p:nvPr/>
      </p:nvGrpSpPr>
      <p:grpSpPr>
        <a:xfrm>
          <a:off x="0" y="0"/>
          <a:ext cx="0" cy="0"/>
          <a:chOff x="0" y="0"/>
          <a:chExt cx="0" cy="0"/>
        </a:xfrm>
      </p:grpSpPr>
      <p:sp>
        <p:nvSpPr>
          <p:cNvPr id="276" name="Google Shape;276;p23"/>
          <p:cNvSpPr txBox="1"/>
          <p:nvPr/>
        </p:nvSpPr>
        <p:spPr>
          <a:xfrm>
            <a:off x="0" y="0"/>
            <a:ext cx="12192000" cy="400110"/>
          </a:xfrm>
          <a:prstGeom prst="rect">
            <a:avLst/>
          </a:prstGeom>
          <a:solidFill>
            <a:srgbClr val="BFBFBF"/>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3F3F3F"/>
                </a:solidFill>
                <a:latin typeface="Libre Franklin"/>
                <a:ea typeface="Libre Franklin"/>
                <a:cs typeface="Libre Franklin"/>
                <a:sym typeface="Libre Franklin"/>
              </a:rPr>
              <a:t>Annual Civil Rights Training for CSFP and TEFAP</a:t>
            </a:r>
            <a:endParaRPr b="0" i="0" sz="1400" u="none" cap="none" strike="noStrike">
              <a:solidFill>
                <a:srgbClr val="000000"/>
              </a:solidFill>
              <a:latin typeface="Arial"/>
              <a:ea typeface="Arial"/>
              <a:cs typeface="Arial"/>
              <a:sym typeface="Arial"/>
            </a:endParaRPr>
          </a:p>
        </p:txBody>
      </p:sp>
      <p:sp>
        <p:nvSpPr>
          <p:cNvPr id="277" name="Google Shape;277;p23"/>
          <p:cNvSpPr txBox="1"/>
          <p:nvPr/>
        </p:nvSpPr>
        <p:spPr>
          <a:xfrm>
            <a:off x="518160" y="761538"/>
            <a:ext cx="11155680" cy="46166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Libre Franklin"/>
                <a:ea typeface="Libre Franklin"/>
                <a:cs typeface="Libre Franklin"/>
                <a:sym typeface="Libre Franklin"/>
              </a:rPr>
              <a:t>Effective Public Notification Systems		</a:t>
            </a:r>
            <a:endParaRPr b="0" i="0" sz="1400" u="none" cap="none" strike="noStrike">
              <a:solidFill>
                <a:srgbClr val="000000"/>
              </a:solidFill>
              <a:latin typeface="Arial"/>
              <a:ea typeface="Arial"/>
              <a:cs typeface="Arial"/>
              <a:sym typeface="Arial"/>
            </a:endParaRPr>
          </a:p>
        </p:txBody>
      </p:sp>
      <p:cxnSp>
        <p:nvCxnSpPr>
          <p:cNvPr id="278" name="Google Shape;278;p23"/>
          <p:cNvCxnSpPr/>
          <p:nvPr/>
        </p:nvCxnSpPr>
        <p:spPr>
          <a:xfrm>
            <a:off x="518160" y="1226334"/>
            <a:ext cx="11155680" cy="0"/>
          </a:xfrm>
          <a:prstGeom prst="straightConnector1">
            <a:avLst/>
          </a:prstGeom>
          <a:noFill/>
          <a:ln cap="flat" cmpd="sng" w="9525">
            <a:solidFill>
              <a:srgbClr val="BFBFBF"/>
            </a:solidFill>
            <a:prstDash val="solid"/>
            <a:miter lim="800000"/>
            <a:headEnd len="sm" w="sm" type="none"/>
            <a:tailEnd len="sm" w="sm" type="none"/>
          </a:ln>
        </p:spPr>
      </p:cxnSp>
      <p:sp>
        <p:nvSpPr>
          <p:cNvPr id="279" name="Google Shape;279;p23"/>
          <p:cNvSpPr txBox="1"/>
          <p:nvPr/>
        </p:nvSpPr>
        <p:spPr>
          <a:xfrm>
            <a:off x="521208" y="1600200"/>
            <a:ext cx="11155800" cy="4771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accent4"/>
                </a:solidFill>
                <a:latin typeface="Libre Franklin"/>
                <a:ea typeface="Libre Franklin"/>
                <a:cs typeface="Libre Franklin"/>
                <a:sym typeface="Libre Franklin"/>
              </a:rPr>
              <a:t>All USDA FNS assistance programs must include a public notification system.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Libre Franklin"/>
                <a:ea typeface="Libre Franklin"/>
                <a:cs typeface="Libre Franklin"/>
                <a:sym typeface="Libre Franklin"/>
              </a:rPr>
              <a:t>Include the required nondiscrimination statement on all appropriate agency publications, websites, posters, and other materials meant for the public.</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Libre Franklin"/>
              <a:ea typeface="Libre Franklin"/>
              <a:cs typeface="Libre Franklin"/>
              <a:sym typeface="Libre Franklin"/>
            </a:endParaRPr>
          </a:p>
          <a:p>
            <a:pPr indent="-342900" lvl="0" marL="800100" marR="0" rtl="0" algn="l">
              <a:lnSpc>
                <a:spcPct val="100000"/>
              </a:lnSpc>
              <a:spcBef>
                <a:spcPts val="0"/>
              </a:spcBef>
              <a:spcAft>
                <a:spcPts val="0"/>
              </a:spcAft>
              <a:buClr>
                <a:schemeClr val="lt1"/>
              </a:buClr>
              <a:buSzPts val="2400"/>
              <a:buFont typeface="Arial"/>
              <a:buChar char="•"/>
            </a:pPr>
            <a:r>
              <a:rPr b="0" i="0" lang="en-US" sz="2400" u="none" cap="none" strike="noStrike">
                <a:solidFill>
                  <a:schemeClr val="lt1"/>
                </a:solidFill>
                <a:latin typeface="Libre Franklin"/>
                <a:ea typeface="Libre Franklin"/>
                <a:cs typeface="Libre Franklin"/>
                <a:sym typeface="Libre Franklin"/>
              </a:rPr>
              <a:t>Websites must include the full statement, or a direct hyperlink to the statement, on the program information home page.</a:t>
            </a:r>
            <a:endParaRPr b="0" i="0" sz="1400" u="none" cap="none" strike="noStrike">
              <a:solidFill>
                <a:srgbClr val="000000"/>
              </a:solidFill>
              <a:latin typeface="Arial"/>
              <a:ea typeface="Arial"/>
              <a:cs typeface="Arial"/>
              <a:sym typeface="Arial"/>
            </a:endParaRPr>
          </a:p>
          <a:p>
            <a:pPr indent="-95250" lvl="0" marL="628650" marR="0" rtl="0" algn="l">
              <a:lnSpc>
                <a:spcPct val="100000"/>
              </a:lnSpc>
              <a:spcBef>
                <a:spcPts val="0"/>
              </a:spcBef>
              <a:spcAft>
                <a:spcPts val="0"/>
              </a:spcAft>
              <a:buClr>
                <a:schemeClr val="dk1"/>
              </a:buClr>
              <a:buSzPts val="1200"/>
              <a:buFont typeface="Arial"/>
              <a:buNone/>
            </a:pPr>
            <a:r>
              <a:t/>
            </a:r>
            <a:endParaRPr b="0" i="0" sz="1200" u="none" cap="none" strike="noStrike">
              <a:solidFill>
                <a:schemeClr val="lt1"/>
              </a:solidFill>
              <a:latin typeface="Libre Franklin"/>
              <a:ea typeface="Libre Franklin"/>
              <a:cs typeface="Libre Franklin"/>
              <a:sym typeface="Libre Franklin"/>
            </a:endParaRPr>
          </a:p>
          <a:p>
            <a:pPr indent="-342900" lvl="0" marL="800100" marR="0" rtl="0" algn="l">
              <a:lnSpc>
                <a:spcPct val="100000"/>
              </a:lnSpc>
              <a:spcBef>
                <a:spcPts val="0"/>
              </a:spcBef>
              <a:spcAft>
                <a:spcPts val="0"/>
              </a:spcAft>
              <a:buClr>
                <a:schemeClr val="lt1"/>
              </a:buClr>
              <a:buSzPts val="2400"/>
              <a:buFont typeface="Arial"/>
              <a:buChar char="•"/>
            </a:pPr>
            <a:r>
              <a:rPr b="0" i="0" lang="en-US" sz="2400" u="none" cap="none" strike="noStrike">
                <a:solidFill>
                  <a:schemeClr val="lt1"/>
                </a:solidFill>
                <a:latin typeface="Libre Franklin"/>
                <a:ea typeface="Libre Franklin"/>
                <a:cs typeface="Libre Franklin"/>
                <a:sym typeface="Libre Franklin"/>
              </a:rPr>
              <a:t>Use the full standard statement on large items like pamphlets, brochures, and other multi-page materials.</a:t>
            </a:r>
            <a:endParaRPr b="0" i="0" sz="1400" u="none" cap="none" strike="noStrike">
              <a:solidFill>
                <a:srgbClr val="000000"/>
              </a:solidFill>
              <a:latin typeface="Arial"/>
              <a:ea typeface="Arial"/>
              <a:cs typeface="Arial"/>
              <a:sym typeface="Arial"/>
            </a:endParaRPr>
          </a:p>
          <a:p>
            <a:pPr indent="-95250" lvl="0" marL="628650" marR="0" rtl="0" algn="l">
              <a:lnSpc>
                <a:spcPct val="100000"/>
              </a:lnSpc>
              <a:spcBef>
                <a:spcPts val="0"/>
              </a:spcBef>
              <a:spcAft>
                <a:spcPts val="0"/>
              </a:spcAft>
              <a:buClr>
                <a:schemeClr val="dk1"/>
              </a:buClr>
              <a:buSzPts val="1200"/>
              <a:buFont typeface="Arial"/>
              <a:buNone/>
            </a:pPr>
            <a:r>
              <a:t/>
            </a:r>
            <a:endParaRPr b="0" i="0" sz="1200" u="none" cap="none" strike="noStrike">
              <a:solidFill>
                <a:schemeClr val="lt1"/>
              </a:solidFill>
              <a:latin typeface="Libre Franklin"/>
              <a:ea typeface="Libre Franklin"/>
              <a:cs typeface="Libre Franklin"/>
              <a:sym typeface="Libre Franklin"/>
            </a:endParaRPr>
          </a:p>
          <a:p>
            <a:pPr indent="-342900" lvl="0" marL="800100" marR="0" rtl="0" algn="l">
              <a:lnSpc>
                <a:spcPct val="100000"/>
              </a:lnSpc>
              <a:spcBef>
                <a:spcPts val="0"/>
              </a:spcBef>
              <a:spcAft>
                <a:spcPts val="0"/>
              </a:spcAft>
              <a:buClr>
                <a:schemeClr val="lt1"/>
              </a:buClr>
              <a:buSzPts val="2400"/>
              <a:buFont typeface="Arial"/>
              <a:buChar char="•"/>
            </a:pPr>
            <a:r>
              <a:rPr b="0" i="0" lang="en-US" sz="2400" u="none" cap="none" strike="noStrike">
                <a:solidFill>
                  <a:schemeClr val="lt1"/>
                </a:solidFill>
                <a:latin typeface="Libre Franklin"/>
                <a:ea typeface="Libre Franklin"/>
                <a:cs typeface="Libre Franklin"/>
                <a:sym typeface="Libre Franklin"/>
              </a:rPr>
              <a:t>Use the short statement on smaller items like flyers, door hangers, and appointment or post cards.</a:t>
            </a:r>
            <a:endParaRPr b="0" i="0" sz="1400" u="none" cap="none" strike="noStrike">
              <a:solidFill>
                <a:srgbClr val="000000"/>
              </a:solidFill>
              <a:latin typeface="Arial"/>
              <a:ea typeface="Arial"/>
              <a:cs typeface="Arial"/>
              <a:sym typeface="Arial"/>
            </a:endParaRPr>
          </a:p>
          <a:p>
            <a:pPr indent="-381000" lvl="0" marL="914400" marR="0" rtl="0" algn="l">
              <a:lnSpc>
                <a:spcPct val="100000"/>
              </a:lnSpc>
              <a:spcBef>
                <a:spcPts val="0"/>
              </a:spcBef>
              <a:spcAft>
                <a:spcPts val="0"/>
              </a:spcAft>
              <a:buClr>
                <a:schemeClr val="dk1"/>
              </a:buClr>
              <a:buSzPts val="1200"/>
              <a:buFont typeface="Noto Sans Symbols"/>
              <a:buNone/>
            </a:pPr>
            <a:r>
              <a:t/>
            </a:r>
            <a:endParaRPr b="0" i="0" sz="1200" u="none" cap="none" strike="noStrike">
              <a:solidFill>
                <a:schemeClr val="lt1"/>
              </a:solidFill>
              <a:latin typeface="Libre Franklin"/>
              <a:ea typeface="Libre Franklin"/>
              <a:cs typeface="Libre Franklin"/>
              <a:sym typeface="Libre Franklin"/>
            </a:endParaRPr>
          </a:p>
          <a:p>
            <a:pPr indent="0" lvl="0" marL="0" marR="0" rtl="0" algn="l">
              <a:lnSpc>
                <a:spcPct val="100000"/>
              </a:lnSpc>
              <a:spcBef>
                <a:spcPts val="0"/>
              </a:spcBef>
              <a:spcAft>
                <a:spcPts val="0"/>
              </a:spcAft>
              <a:buClr>
                <a:srgbClr val="000000"/>
              </a:buClr>
              <a:buSzPts val="2000"/>
              <a:buFont typeface="Arial"/>
              <a:buNone/>
            </a:pPr>
            <a:r>
              <a:rPr b="0" i="1" lang="en-US" sz="2000" u="none" cap="none" strike="noStrike">
                <a:solidFill>
                  <a:srgbClr val="F2F2F2"/>
                </a:solidFill>
                <a:latin typeface="Libre Franklin"/>
                <a:ea typeface="Libre Franklin"/>
                <a:cs typeface="Libre Franklin"/>
                <a:sym typeface="Libre Franklin"/>
              </a:rPr>
              <a:t>You do not need to include a nondiscrimination statement on reinforcement items, such as pens, note pads, or fabric grocery bags.</a:t>
            </a:r>
            <a:endParaRPr b="0" i="1" sz="2000" u="none" cap="none" strike="noStrike">
              <a:solidFill>
                <a:srgbClr val="F2F2F2"/>
              </a:solidFill>
              <a:latin typeface="Libre Franklin"/>
              <a:ea typeface="Libre Franklin"/>
              <a:cs typeface="Libre Franklin"/>
              <a:sym typeface="Libre Franklin"/>
            </a:endParaRP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A35"/>
        </a:solidFill>
      </p:bgPr>
    </p:bg>
    <p:spTree>
      <p:nvGrpSpPr>
        <p:cNvPr id="96" name="Shape 96"/>
        <p:cNvGrpSpPr/>
        <p:nvPr/>
      </p:nvGrpSpPr>
      <p:grpSpPr>
        <a:xfrm>
          <a:off x="0" y="0"/>
          <a:ext cx="0" cy="0"/>
          <a:chOff x="0" y="0"/>
          <a:chExt cx="0" cy="0"/>
        </a:xfrm>
      </p:grpSpPr>
      <p:sp>
        <p:nvSpPr>
          <p:cNvPr id="97" name="Google Shape;97;p2"/>
          <p:cNvSpPr txBox="1"/>
          <p:nvPr/>
        </p:nvSpPr>
        <p:spPr>
          <a:xfrm>
            <a:off x="0" y="0"/>
            <a:ext cx="12192000" cy="400110"/>
          </a:xfrm>
          <a:prstGeom prst="rect">
            <a:avLst/>
          </a:prstGeom>
          <a:solidFill>
            <a:srgbClr val="BFBFBF"/>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3F3F3F"/>
                </a:solidFill>
                <a:latin typeface="Libre Franklin"/>
                <a:ea typeface="Libre Franklin"/>
                <a:cs typeface="Libre Franklin"/>
                <a:sym typeface="Libre Franklin"/>
              </a:rPr>
              <a:t> Annual Civil Rights Training for CSFP and TEFAP</a:t>
            </a:r>
            <a:endParaRPr b="0" i="0" sz="1400" u="none" cap="none" strike="noStrike">
              <a:solidFill>
                <a:srgbClr val="000000"/>
              </a:solidFill>
              <a:latin typeface="Arial"/>
              <a:ea typeface="Arial"/>
              <a:cs typeface="Arial"/>
              <a:sym typeface="Arial"/>
            </a:endParaRPr>
          </a:p>
        </p:txBody>
      </p:sp>
      <p:sp>
        <p:nvSpPr>
          <p:cNvPr id="98" name="Google Shape;98;p2"/>
          <p:cNvSpPr txBox="1"/>
          <p:nvPr/>
        </p:nvSpPr>
        <p:spPr>
          <a:xfrm>
            <a:off x="712200" y="1697250"/>
            <a:ext cx="10767600" cy="37758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1200"/>
              </a:spcBef>
              <a:spcAft>
                <a:spcPts val="0"/>
              </a:spcAft>
              <a:buClr>
                <a:schemeClr val="dk1"/>
              </a:buClr>
              <a:buSzPts val="1100"/>
              <a:buFont typeface="Arial"/>
              <a:buNone/>
            </a:pPr>
            <a:r>
              <a:rPr b="0" i="0" lang="en-US" sz="2600" u="none" cap="none" strike="noStrike">
                <a:solidFill>
                  <a:schemeClr val="lt1"/>
                </a:solidFill>
                <a:latin typeface="Arial"/>
                <a:ea typeface="Arial"/>
                <a:cs typeface="Arial"/>
                <a:sym typeface="Arial"/>
              </a:rPr>
              <a:t>USDA Food and Nutrition Services (FNS) requires civil rights training for people involved in all administrative levels of programs that receive Federal financial assistance. It is also a requirement of the Coordinated Hunger Relief Program (CHRP).  People who receive this training include staff and volunteers who regularly interact with program applicants and participants, and those who determine eligibility. Civil rights training must be completed each year.</a:t>
            </a:r>
            <a:endParaRPr b="0" i="0" sz="2600" u="none" cap="none" strike="noStrike">
              <a:solidFill>
                <a:schemeClr val="lt1"/>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99" name="Google Shape;99;p2"/>
          <p:cNvSpPr txBox="1"/>
          <p:nvPr/>
        </p:nvSpPr>
        <p:spPr>
          <a:xfrm>
            <a:off x="701040" y="1004118"/>
            <a:ext cx="11155800" cy="5232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800"/>
              <a:buFont typeface="Arial"/>
              <a:buNone/>
            </a:pPr>
            <a:r>
              <a:rPr b="0" i="0" lang="en-US" sz="2800" u="none" cap="none" strike="noStrike">
                <a:solidFill>
                  <a:schemeClr val="accent4"/>
                </a:solidFill>
                <a:latin typeface="Libre Franklin"/>
                <a:ea typeface="Libre Franklin"/>
                <a:cs typeface="Libre Franklin"/>
                <a:sym typeface="Libre Franklin"/>
              </a:rPr>
              <a:t>Purpose</a:t>
            </a:r>
            <a:endParaRPr b="0" i="0" sz="2400" u="none" cap="none" strike="noStrike">
              <a:solidFill>
                <a:schemeClr val="accent4"/>
              </a:solidFill>
              <a:latin typeface="Libre Franklin"/>
              <a:ea typeface="Libre Franklin"/>
              <a:cs typeface="Libre Franklin"/>
              <a:sym typeface="Libre Franklin"/>
            </a:endParaRP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A35"/>
        </a:solidFill>
      </p:bgPr>
    </p:bg>
    <p:spTree>
      <p:nvGrpSpPr>
        <p:cNvPr id="284" name="Shape 284"/>
        <p:cNvGrpSpPr/>
        <p:nvPr/>
      </p:nvGrpSpPr>
      <p:grpSpPr>
        <a:xfrm>
          <a:off x="0" y="0"/>
          <a:ext cx="0" cy="0"/>
          <a:chOff x="0" y="0"/>
          <a:chExt cx="0" cy="0"/>
        </a:xfrm>
      </p:grpSpPr>
      <p:sp>
        <p:nvSpPr>
          <p:cNvPr id="285" name="Google Shape;285;p24"/>
          <p:cNvSpPr txBox="1"/>
          <p:nvPr/>
        </p:nvSpPr>
        <p:spPr>
          <a:xfrm>
            <a:off x="0" y="0"/>
            <a:ext cx="12192000" cy="400110"/>
          </a:xfrm>
          <a:prstGeom prst="rect">
            <a:avLst/>
          </a:prstGeom>
          <a:solidFill>
            <a:srgbClr val="BFBFBF"/>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3F3F3F"/>
                </a:solidFill>
                <a:latin typeface="Libre Franklin"/>
                <a:ea typeface="Libre Franklin"/>
                <a:cs typeface="Libre Franklin"/>
                <a:sym typeface="Libre Franklin"/>
              </a:rPr>
              <a:t>Annual Civil Rights Training for CSFP and TEFAP</a:t>
            </a:r>
            <a:endParaRPr b="0" i="0" sz="1400" u="none" cap="none" strike="noStrike">
              <a:solidFill>
                <a:srgbClr val="000000"/>
              </a:solidFill>
              <a:latin typeface="Arial"/>
              <a:ea typeface="Arial"/>
              <a:cs typeface="Arial"/>
              <a:sym typeface="Arial"/>
            </a:endParaRPr>
          </a:p>
        </p:txBody>
      </p:sp>
      <p:sp>
        <p:nvSpPr>
          <p:cNvPr id="286" name="Google Shape;286;p24"/>
          <p:cNvSpPr txBox="1"/>
          <p:nvPr/>
        </p:nvSpPr>
        <p:spPr>
          <a:xfrm>
            <a:off x="518160" y="761538"/>
            <a:ext cx="11155680" cy="46166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Libre Franklin"/>
                <a:ea typeface="Libre Franklin"/>
                <a:cs typeface="Libre Franklin"/>
                <a:sym typeface="Libre Franklin"/>
              </a:rPr>
              <a:t>Customer Service and Its Role in Civil Rights Complaints 	</a:t>
            </a:r>
            <a:endParaRPr b="0" i="0" sz="1400" u="none" cap="none" strike="noStrike">
              <a:solidFill>
                <a:srgbClr val="000000"/>
              </a:solidFill>
              <a:latin typeface="Arial"/>
              <a:ea typeface="Arial"/>
              <a:cs typeface="Arial"/>
              <a:sym typeface="Arial"/>
            </a:endParaRPr>
          </a:p>
        </p:txBody>
      </p:sp>
      <p:cxnSp>
        <p:nvCxnSpPr>
          <p:cNvPr id="287" name="Google Shape;287;p24"/>
          <p:cNvCxnSpPr/>
          <p:nvPr/>
        </p:nvCxnSpPr>
        <p:spPr>
          <a:xfrm>
            <a:off x="518160" y="1226334"/>
            <a:ext cx="11155680" cy="0"/>
          </a:xfrm>
          <a:prstGeom prst="straightConnector1">
            <a:avLst/>
          </a:prstGeom>
          <a:noFill/>
          <a:ln cap="flat" cmpd="sng" w="9525">
            <a:solidFill>
              <a:srgbClr val="BFBFBF"/>
            </a:solidFill>
            <a:prstDash val="solid"/>
            <a:miter lim="800000"/>
            <a:headEnd len="sm" w="sm" type="none"/>
            <a:tailEnd len="sm" w="sm" type="none"/>
          </a:ln>
        </p:spPr>
      </p:cxnSp>
      <p:sp>
        <p:nvSpPr>
          <p:cNvPr id="288" name="Google Shape;288;p24"/>
          <p:cNvSpPr txBox="1"/>
          <p:nvPr/>
        </p:nvSpPr>
        <p:spPr>
          <a:xfrm>
            <a:off x="521208" y="1371600"/>
            <a:ext cx="11155680" cy="212365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accent4"/>
                </a:solidFill>
                <a:latin typeface="Libre Franklin"/>
                <a:ea typeface="Libre Franklin"/>
                <a:cs typeface="Libre Franklin"/>
                <a:sym typeface="Libre Franklin"/>
              </a:rPr>
              <a:t>Good customer service can help agencies avoid complaints.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Libre Franklin"/>
                <a:ea typeface="Libre Franklin"/>
                <a:cs typeface="Libre Franklin"/>
                <a:sym typeface="Libre Franklin"/>
              </a:rPr>
              <a:t>The USDA has found that many civil rights complaints are actually customer service issues.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Libre Franklin"/>
              <a:ea typeface="Libre Franklin"/>
              <a:cs typeface="Libre Franklin"/>
              <a:sym typeface="Libre Franklin"/>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Libre Franklin"/>
                <a:ea typeface="Libre Franklin"/>
                <a:cs typeface="Libre Franklin"/>
                <a:sym typeface="Libre Franklin"/>
              </a:rPr>
              <a:t>A perception of rudeness, impatience, or a lack of understanding or compassion can be interpreted in a number of ways.</a:t>
            </a:r>
            <a:endParaRPr b="0" i="0" sz="1400" u="none" cap="none" strike="noStrike">
              <a:solidFill>
                <a:srgbClr val="000000"/>
              </a:solidFill>
              <a:latin typeface="Arial"/>
              <a:ea typeface="Arial"/>
              <a:cs typeface="Arial"/>
              <a:sym typeface="Arial"/>
            </a:endParaRPr>
          </a:p>
        </p:txBody>
      </p:sp>
      <p:pic>
        <p:nvPicPr>
          <p:cNvPr descr="Download Tip Png - Tips Png - Full Size PNG Image - PNGkit" id="289" name="Google Shape;289;p24"/>
          <p:cNvPicPr preferRelativeResize="0"/>
          <p:nvPr/>
        </p:nvPicPr>
        <p:blipFill rotWithShape="1">
          <a:blip r:embed="rId3">
            <a:alphaModFix/>
          </a:blip>
          <a:srcRect b="0" l="0" r="0" t="0"/>
          <a:stretch/>
        </p:blipFill>
        <p:spPr>
          <a:xfrm>
            <a:off x="875420" y="4041739"/>
            <a:ext cx="1615716" cy="1750663"/>
          </a:xfrm>
          <a:prstGeom prst="rect">
            <a:avLst/>
          </a:prstGeom>
          <a:noFill/>
          <a:ln>
            <a:noFill/>
          </a:ln>
        </p:spPr>
      </p:pic>
      <p:pic>
        <p:nvPicPr>
          <p:cNvPr id="290" name="Google Shape;290;p24"/>
          <p:cNvPicPr preferRelativeResize="0"/>
          <p:nvPr/>
        </p:nvPicPr>
        <p:blipFill rotWithShape="1">
          <a:blip r:embed="rId4">
            <a:alphaModFix/>
          </a:blip>
          <a:srcRect b="0" l="0" r="0" t="0"/>
          <a:stretch/>
        </p:blipFill>
        <p:spPr>
          <a:xfrm>
            <a:off x="2726092" y="4041745"/>
            <a:ext cx="8947767" cy="1750650"/>
          </a:xfrm>
          <a:prstGeom prst="rect">
            <a:avLst/>
          </a:prstGeom>
          <a:noFill/>
          <a:ln>
            <a:noFill/>
          </a:ln>
        </p:spPr>
      </p:pic>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A35"/>
        </a:solidFill>
      </p:bgPr>
    </p:bg>
    <p:spTree>
      <p:nvGrpSpPr>
        <p:cNvPr id="295" name="Shape 295"/>
        <p:cNvGrpSpPr/>
        <p:nvPr/>
      </p:nvGrpSpPr>
      <p:grpSpPr>
        <a:xfrm>
          <a:off x="0" y="0"/>
          <a:ext cx="0" cy="0"/>
          <a:chOff x="0" y="0"/>
          <a:chExt cx="0" cy="0"/>
        </a:xfrm>
      </p:grpSpPr>
      <p:sp>
        <p:nvSpPr>
          <p:cNvPr id="296" name="Google Shape;296;p25"/>
          <p:cNvSpPr txBox="1"/>
          <p:nvPr/>
        </p:nvSpPr>
        <p:spPr>
          <a:xfrm>
            <a:off x="0" y="0"/>
            <a:ext cx="12192000" cy="400110"/>
          </a:xfrm>
          <a:prstGeom prst="rect">
            <a:avLst/>
          </a:prstGeom>
          <a:solidFill>
            <a:srgbClr val="BFBFBF"/>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3F3F3F"/>
                </a:solidFill>
                <a:latin typeface="Libre Franklin"/>
                <a:ea typeface="Libre Franklin"/>
                <a:cs typeface="Libre Franklin"/>
                <a:sym typeface="Libre Franklin"/>
              </a:rPr>
              <a:t>Annual Civil Rights Training for CSFP and TEFAP</a:t>
            </a:r>
            <a:endParaRPr b="0" i="0" sz="1400" u="none" cap="none" strike="noStrike">
              <a:solidFill>
                <a:srgbClr val="000000"/>
              </a:solidFill>
              <a:latin typeface="Arial"/>
              <a:ea typeface="Arial"/>
              <a:cs typeface="Arial"/>
              <a:sym typeface="Arial"/>
            </a:endParaRPr>
          </a:p>
        </p:txBody>
      </p:sp>
      <p:sp>
        <p:nvSpPr>
          <p:cNvPr id="297" name="Google Shape;297;p25"/>
          <p:cNvSpPr txBox="1"/>
          <p:nvPr/>
        </p:nvSpPr>
        <p:spPr>
          <a:xfrm>
            <a:off x="518160" y="761538"/>
            <a:ext cx="11155680" cy="46166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Libre Franklin"/>
                <a:ea typeface="Libre Franklin"/>
                <a:cs typeface="Libre Franklin"/>
                <a:sym typeface="Libre Franklin"/>
              </a:rPr>
              <a:t>Complaint Filing and Handling	</a:t>
            </a:r>
            <a:endParaRPr b="0" i="0" sz="1400" u="none" cap="none" strike="noStrike">
              <a:solidFill>
                <a:srgbClr val="000000"/>
              </a:solidFill>
              <a:latin typeface="Arial"/>
              <a:ea typeface="Arial"/>
              <a:cs typeface="Arial"/>
              <a:sym typeface="Arial"/>
            </a:endParaRPr>
          </a:p>
        </p:txBody>
      </p:sp>
      <p:cxnSp>
        <p:nvCxnSpPr>
          <p:cNvPr id="298" name="Google Shape;298;p25"/>
          <p:cNvCxnSpPr/>
          <p:nvPr/>
        </p:nvCxnSpPr>
        <p:spPr>
          <a:xfrm>
            <a:off x="518160" y="1226334"/>
            <a:ext cx="11155680" cy="0"/>
          </a:xfrm>
          <a:prstGeom prst="straightConnector1">
            <a:avLst/>
          </a:prstGeom>
          <a:noFill/>
          <a:ln cap="flat" cmpd="sng" w="9525">
            <a:solidFill>
              <a:srgbClr val="BFBFBF"/>
            </a:solidFill>
            <a:prstDash val="solid"/>
            <a:miter lim="800000"/>
            <a:headEnd len="sm" w="sm" type="none"/>
            <a:tailEnd len="sm" w="sm" type="none"/>
          </a:ln>
        </p:spPr>
      </p:cxnSp>
      <p:sp>
        <p:nvSpPr>
          <p:cNvPr id="299" name="Google Shape;299;p25"/>
          <p:cNvSpPr txBox="1"/>
          <p:nvPr/>
        </p:nvSpPr>
        <p:spPr>
          <a:xfrm>
            <a:off x="521208" y="1371600"/>
            <a:ext cx="11155680" cy="426270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accent4"/>
                </a:solidFill>
                <a:latin typeface="Libre Franklin"/>
                <a:ea typeface="Libre Franklin"/>
                <a:cs typeface="Libre Franklin"/>
                <a:sym typeface="Libre Franklin"/>
              </a:rPr>
              <a:t>Any person has the right to file a complaint of discrimination.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Libre Franklin"/>
                <a:ea typeface="Libre Franklin"/>
                <a:cs typeface="Libre Franklin"/>
                <a:sym typeface="Libre Franklin"/>
              </a:rPr>
              <a:t>Complaints must be filed within 180 days of the alleged discriminatory action.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Libre Franklin"/>
              <a:ea typeface="Libre Franklin"/>
              <a:cs typeface="Libre Franklin"/>
              <a:sym typeface="Libre Franklin"/>
            </a:endParaRPr>
          </a:p>
          <a:p>
            <a:pPr indent="-342900" lvl="0" marL="800100" marR="0" rtl="0" algn="l">
              <a:lnSpc>
                <a:spcPct val="120000"/>
              </a:lnSpc>
              <a:spcBef>
                <a:spcPts val="0"/>
              </a:spcBef>
              <a:spcAft>
                <a:spcPts val="0"/>
              </a:spcAft>
              <a:buClr>
                <a:schemeClr val="lt1"/>
              </a:buClr>
              <a:buSzPts val="2400"/>
              <a:buFont typeface="Arial"/>
              <a:buChar char="•"/>
            </a:pPr>
            <a:r>
              <a:rPr b="0" i="0" lang="en-US" sz="2400" u="none" cap="none" strike="noStrike">
                <a:solidFill>
                  <a:schemeClr val="lt1"/>
                </a:solidFill>
                <a:latin typeface="Libre Franklin"/>
                <a:ea typeface="Libre Franklin"/>
                <a:cs typeface="Libre Franklin"/>
                <a:sym typeface="Libre Franklin"/>
              </a:rPr>
              <a:t>Complaints can be written or verbal.</a:t>
            </a:r>
            <a:endParaRPr b="0" i="0" sz="1400" u="none" cap="none" strike="noStrike">
              <a:solidFill>
                <a:srgbClr val="000000"/>
              </a:solidFill>
              <a:latin typeface="Arial"/>
              <a:ea typeface="Arial"/>
              <a:cs typeface="Arial"/>
              <a:sym typeface="Arial"/>
            </a:endParaRPr>
          </a:p>
          <a:p>
            <a:pPr indent="-342900" lvl="0" marL="800100" marR="0" rtl="0" algn="l">
              <a:lnSpc>
                <a:spcPct val="120000"/>
              </a:lnSpc>
              <a:spcBef>
                <a:spcPts val="0"/>
              </a:spcBef>
              <a:spcAft>
                <a:spcPts val="0"/>
              </a:spcAft>
              <a:buClr>
                <a:schemeClr val="lt1"/>
              </a:buClr>
              <a:buSzPts val="2400"/>
              <a:buFont typeface="Arial"/>
              <a:buChar char="•"/>
            </a:pPr>
            <a:r>
              <a:rPr b="0" i="0" lang="en-US" sz="2400" u="none" cap="none" strike="noStrike">
                <a:solidFill>
                  <a:schemeClr val="lt1"/>
                </a:solidFill>
                <a:latin typeface="Libre Franklin"/>
                <a:ea typeface="Libre Franklin"/>
                <a:cs typeface="Libre Franklin"/>
                <a:sym typeface="Libre Franklin"/>
              </a:rPr>
              <a:t>All complaints must be accepted.</a:t>
            </a:r>
            <a:endParaRPr b="0" i="0" sz="1400" u="none" cap="none" strike="noStrike">
              <a:solidFill>
                <a:srgbClr val="000000"/>
              </a:solidFill>
              <a:latin typeface="Arial"/>
              <a:ea typeface="Arial"/>
              <a:cs typeface="Arial"/>
              <a:sym typeface="Arial"/>
            </a:endParaRPr>
          </a:p>
          <a:p>
            <a:pPr indent="-342900" lvl="0" marL="800100" marR="0" rtl="0" algn="l">
              <a:lnSpc>
                <a:spcPct val="120000"/>
              </a:lnSpc>
              <a:spcBef>
                <a:spcPts val="0"/>
              </a:spcBef>
              <a:spcAft>
                <a:spcPts val="0"/>
              </a:spcAft>
              <a:buClr>
                <a:schemeClr val="lt1"/>
              </a:buClr>
              <a:buSzPts val="2400"/>
              <a:buFont typeface="Arial"/>
              <a:buChar char="•"/>
            </a:pPr>
            <a:r>
              <a:rPr b="0" i="0" lang="en-US" sz="2400" u="none" cap="none" strike="noStrike">
                <a:solidFill>
                  <a:schemeClr val="lt1"/>
                </a:solidFill>
                <a:latin typeface="Libre Franklin"/>
                <a:ea typeface="Libre Franklin"/>
                <a:cs typeface="Libre Franklin"/>
                <a:sym typeface="Libre Franklin"/>
              </a:rPr>
              <a:t>All complaints citing Federal bases will be referred to FNS.</a:t>
            </a:r>
            <a:endParaRPr b="0" i="0" sz="1400" u="none" cap="none" strike="noStrike">
              <a:solidFill>
                <a:srgbClr val="000000"/>
              </a:solidFill>
              <a:latin typeface="Arial"/>
              <a:ea typeface="Arial"/>
              <a:cs typeface="Arial"/>
              <a:sym typeface="Arial"/>
            </a:endParaRPr>
          </a:p>
          <a:p>
            <a:pPr indent="-342900" lvl="0" marL="800100" marR="0" rtl="0" algn="l">
              <a:lnSpc>
                <a:spcPct val="120000"/>
              </a:lnSpc>
              <a:spcBef>
                <a:spcPts val="0"/>
              </a:spcBef>
              <a:spcAft>
                <a:spcPts val="0"/>
              </a:spcAft>
              <a:buClr>
                <a:schemeClr val="lt1"/>
              </a:buClr>
              <a:buSzPts val="2400"/>
              <a:buFont typeface="Arial"/>
              <a:buChar char="•"/>
            </a:pPr>
            <a:r>
              <a:rPr b="0" i="0" lang="en-US" sz="2400" u="none" cap="none" strike="noStrike">
                <a:solidFill>
                  <a:schemeClr val="lt1"/>
                </a:solidFill>
                <a:latin typeface="Libre Franklin"/>
                <a:ea typeface="Libre Franklin"/>
                <a:cs typeface="Libre Franklin"/>
                <a:sym typeface="Libre Franklin"/>
              </a:rPr>
              <a:t>Anonymous complaints are handled the same as other complaints.</a:t>
            </a:r>
            <a:endParaRPr b="0" i="0" sz="1400" u="none" cap="none" strike="noStrike">
              <a:solidFill>
                <a:srgbClr val="000000"/>
              </a:solidFill>
              <a:latin typeface="Arial"/>
              <a:ea typeface="Arial"/>
              <a:cs typeface="Arial"/>
              <a:sym typeface="Arial"/>
            </a:endParaRPr>
          </a:p>
          <a:p>
            <a:pPr indent="-342900" lvl="0" marL="800100" marR="0" rtl="0" algn="l">
              <a:lnSpc>
                <a:spcPct val="120000"/>
              </a:lnSpc>
              <a:spcBef>
                <a:spcPts val="0"/>
              </a:spcBef>
              <a:spcAft>
                <a:spcPts val="0"/>
              </a:spcAft>
              <a:buClr>
                <a:schemeClr val="lt1"/>
              </a:buClr>
              <a:buSzPts val="2400"/>
              <a:buFont typeface="Arial"/>
              <a:buChar char="•"/>
            </a:pPr>
            <a:r>
              <a:rPr b="0" i="0" lang="en-US" sz="2400" u="none" cap="none" strike="noStrike">
                <a:solidFill>
                  <a:schemeClr val="lt1"/>
                </a:solidFill>
                <a:latin typeface="Libre Franklin"/>
                <a:ea typeface="Libre Franklin"/>
                <a:cs typeface="Libre Franklin"/>
                <a:sym typeface="Libre Franklin"/>
              </a:rPr>
              <a:t>Agencies cannot require a complaint to be submitted on a special form.</a:t>
            </a:r>
            <a:endParaRPr b="0" i="0" sz="1400" u="none" cap="none" strike="noStrike">
              <a:solidFill>
                <a:srgbClr val="000000"/>
              </a:solidFill>
              <a:latin typeface="Arial"/>
              <a:ea typeface="Arial"/>
              <a:cs typeface="Arial"/>
              <a:sym typeface="Arial"/>
            </a:endParaRPr>
          </a:p>
          <a:p>
            <a:pPr indent="-342900" lvl="0" marL="800100" marR="0" rtl="0" algn="l">
              <a:lnSpc>
                <a:spcPct val="120000"/>
              </a:lnSpc>
              <a:spcBef>
                <a:spcPts val="0"/>
              </a:spcBef>
              <a:spcAft>
                <a:spcPts val="0"/>
              </a:spcAft>
              <a:buClr>
                <a:schemeClr val="lt1"/>
              </a:buClr>
              <a:buSzPts val="2400"/>
              <a:buFont typeface="Arial"/>
              <a:buChar char="•"/>
            </a:pPr>
            <a:r>
              <a:rPr b="0" i="0" lang="en-US" sz="2400" u="none" cap="none" strike="noStrike">
                <a:solidFill>
                  <a:schemeClr val="lt1"/>
                </a:solidFill>
                <a:latin typeface="Libre Franklin"/>
                <a:ea typeface="Libre Franklin"/>
                <a:cs typeface="Libre Franklin"/>
                <a:sym typeface="Libre Franklin"/>
              </a:rPr>
              <a:t>Complainants and agencies are encouraged to resolve the complaint at the lowest level and as expeditiously as possible.</a:t>
            </a:r>
            <a:endParaRPr b="0" i="0" sz="1400" u="none" cap="none" strike="noStrike">
              <a:solidFill>
                <a:srgbClr val="000000"/>
              </a:solidFill>
              <a:latin typeface="Arial"/>
              <a:ea typeface="Arial"/>
              <a:cs typeface="Arial"/>
              <a:sym typeface="Arial"/>
            </a:endParaRPr>
          </a:p>
        </p:txBody>
      </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A35"/>
        </a:solidFill>
      </p:bgPr>
    </p:bg>
    <p:spTree>
      <p:nvGrpSpPr>
        <p:cNvPr id="304" name="Shape 304"/>
        <p:cNvGrpSpPr/>
        <p:nvPr/>
      </p:nvGrpSpPr>
      <p:grpSpPr>
        <a:xfrm>
          <a:off x="0" y="0"/>
          <a:ext cx="0" cy="0"/>
          <a:chOff x="0" y="0"/>
          <a:chExt cx="0" cy="0"/>
        </a:xfrm>
      </p:grpSpPr>
      <p:sp>
        <p:nvSpPr>
          <p:cNvPr id="305" name="Google Shape;305;p26"/>
          <p:cNvSpPr txBox="1"/>
          <p:nvPr/>
        </p:nvSpPr>
        <p:spPr>
          <a:xfrm>
            <a:off x="0" y="0"/>
            <a:ext cx="12192000" cy="400110"/>
          </a:xfrm>
          <a:prstGeom prst="rect">
            <a:avLst/>
          </a:prstGeom>
          <a:solidFill>
            <a:srgbClr val="BFBFBF"/>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3F3F3F"/>
                </a:solidFill>
                <a:latin typeface="Libre Franklin"/>
                <a:ea typeface="Libre Franklin"/>
                <a:cs typeface="Libre Franklin"/>
                <a:sym typeface="Libre Franklin"/>
              </a:rPr>
              <a:t>Annual Civil Rights Training for CSFP and TEFAP</a:t>
            </a:r>
            <a:endParaRPr b="0" i="0" sz="1400" u="none" cap="none" strike="noStrike">
              <a:solidFill>
                <a:srgbClr val="000000"/>
              </a:solidFill>
              <a:latin typeface="Arial"/>
              <a:ea typeface="Arial"/>
              <a:cs typeface="Arial"/>
              <a:sym typeface="Arial"/>
            </a:endParaRPr>
          </a:p>
        </p:txBody>
      </p:sp>
      <p:sp>
        <p:nvSpPr>
          <p:cNvPr id="306" name="Google Shape;306;p26"/>
          <p:cNvSpPr txBox="1"/>
          <p:nvPr/>
        </p:nvSpPr>
        <p:spPr>
          <a:xfrm>
            <a:off x="518160" y="761538"/>
            <a:ext cx="11155680" cy="46166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Libre Franklin"/>
                <a:ea typeface="Libre Franklin"/>
                <a:cs typeface="Libre Franklin"/>
                <a:sym typeface="Libre Franklin"/>
              </a:rPr>
              <a:t>Complaint Filing and Handling	</a:t>
            </a:r>
            <a:endParaRPr b="0" i="0" sz="1400" u="none" cap="none" strike="noStrike">
              <a:solidFill>
                <a:srgbClr val="000000"/>
              </a:solidFill>
              <a:latin typeface="Arial"/>
              <a:ea typeface="Arial"/>
              <a:cs typeface="Arial"/>
              <a:sym typeface="Arial"/>
            </a:endParaRPr>
          </a:p>
        </p:txBody>
      </p:sp>
      <p:cxnSp>
        <p:nvCxnSpPr>
          <p:cNvPr id="307" name="Google Shape;307;p26"/>
          <p:cNvCxnSpPr/>
          <p:nvPr/>
        </p:nvCxnSpPr>
        <p:spPr>
          <a:xfrm>
            <a:off x="518160" y="1226334"/>
            <a:ext cx="11155680" cy="0"/>
          </a:xfrm>
          <a:prstGeom prst="straightConnector1">
            <a:avLst/>
          </a:prstGeom>
          <a:noFill/>
          <a:ln cap="flat" cmpd="sng" w="9525">
            <a:solidFill>
              <a:srgbClr val="BFBFBF"/>
            </a:solidFill>
            <a:prstDash val="solid"/>
            <a:miter lim="800000"/>
            <a:headEnd len="sm" w="sm" type="none"/>
            <a:tailEnd len="sm" w="sm" type="none"/>
          </a:ln>
        </p:spPr>
      </p:cxnSp>
      <p:sp>
        <p:nvSpPr>
          <p:cNvPr id="308" name="Google Shape;308;p26"/>
          <p:cNvSpPr txBox="1"/>
          <p:nvPr/>
        </p:nvSpPr>
        <p:spPr>
          <a:xfrm>
            <a:off x="533500" y="2080200"/>
            <a:ext cx="5920200" cy="3417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accent4"/>
                </a:solidFill>
                <a:latin typeface="Libre Franklin"/>
                <a:ea typeface="Libre Franklin"/>
                <a:cs typeface="Libre Franklin"/>
                <a:sym typeface="Libre Franklin"/>
              </a:rPr>
              <a:t>People can choose to register a complaint with the agency, USDA, or DES.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accent4"/>
              </a:solidFill>
              <a:latin typeface="Libre Franklin"/>
              <a:ea typeface="Libre Franklin"/>
              <a:cs typeface="Libre Franklin"/>
              <a:sym typeface="Libre Franklin"/>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Libre Franklin"/>
                <a:ea typeface="Libre Franklin"/>
                <a:cs typeface="Libre Franklin"/>
                <a:sym typeface="Libre Franklin"/>
              </a:rPr>
              <a:t>Keep HRP-1014A and HRP-1014A-S USDA Civil Rights Complaint/Grievance forms available and ready to give to people at their request. Train staff and volunteers on how to use the form.</a:t>
            </a:r>
            <a:endParaRPr b="0" i="0" sz="1400" u="none" cap="none" strike="noStrike">
              <a:solidFill>
                <a:srgbClr val="000000"/>
              </a:solidFill>
              <a:latin typeface="Arial"/>
              <a:ea typeface="Arial"/>
              <a:cs typeface="Arial"/>
              <a:sym typeface="Arial"/>
            </a:endParaRPr>
          </a:p>
        </p:txBody>
      </p:sp>
      <p:pic>
        <p:nvPicPr>
          <p:cNvPr id="309" name="Google Shape;309;p26"/>
          <p:cNvPicPr preferRelativeResize="0"/>
          <p:nvPr/>
        </p:nvPicPr>
        <p:blipFill rotWithShape="1">
          <a:blip r:embed="rId3">
            <a:alphaModFix/>
          </a:blip>
          <a:srcRect b="0" l="0" r="0" t="0"/>
          <a:stretch/>
        </p:blipFill>
        <p:spPr>
          <a:xfrm>
            <a:off x="7752184" y="1950787"/>
            <a:ext cx="2844316" cy="3680879"/>
          </a:xfrm>
          <a:prstGeom prst="rect">
            <a:avLst/>
          </a:prstGeom>
          <a:noFill/>
          <a:ln>
            <a:noFill/>
          </a:ln>
        </p:spPr>
      </p:pic>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A35"/>
        </a:solidFill>
      </p:bgPr>
    </p:bg>
    <p:spTree>
      <p:nvGrpSpPr>
        <p:cNvPr id="314" name="Shape 314"/>
        <p:cNvGrpSpPr/>
        <p:nvPr/>
      </p:nvGrpSpPr>
      <p:grpSpPr>
        <a:xfrm>
          <a:off x="0" y="0"/>
          <a:ext cx="0" cy="0"/>
          <a:chOff x="0" y="0"/>
          <a:chExt cx="0" cy="0"/>
        </a:xfrm>
      </p:grpSpPr>
      <p:sp>
        <p:nvSpPr>
          <p:cNvPr id="315" name="Google Shape;315;p27"/>
          <p:cNvSpPr txBox="1"/>
          <p:nvPr/>
        </p:nvSpPr>
        <p:spPr>
          <a:xfrm>
            <a:off x="0" y="0"/>
            <a:ext cx="12192000" cy="400110"/>
          </a:xfrm>
          <a:prstGeom prst="rect">
            <a:avLst/>
          </a:prstGeom>
          <a:solidFill>
            <a:srgbClr val="BFBFBF"/>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3F3F3F"/>
                </a:solidFill>
                <a:latin typeface="Libre Franklin"/>
                <a:ea typeface="Libre Franklin"/>
                <a:cs typeface="Libre Franklin"/>
                <a:sym typeface="Libre Franklin"/>
              </a:rPr>
              <a:t>Annual Civil Rights Training for CSFP and TEFAP</a:t>
            </a:r>
            <a:endParaRPr b="0" i="0" sz="1400" u="none" cap="none" strike="noStrike">
              <a:solidFill>
                <a:srgbClr val="000000"/>
              </a:solidFill>
              <a:latin typeface="Arial"/>
              <a:ea typeface="Arial"/>
              <a:cs typeface="Arial"/>
              <a:sym typeface="Arial"/>
            </a:endParaRPr>
          </a:p>
        </p:txBody>
      </p:sp>
      <p:sp>
        <p:nvSpPr>
          <p:cNvPr id="316" name="Google Shape;316;p27"/>
          <p:cNvSpPr txBox="1"/>
          <p:nvPr/>
        </p:nvSpPr>
        <p:spPr>
          <a:xfrm>
            <a:off x="518160" y="761538"/>
            <a:ext cx="11155680" cy="46166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Libre Franklin"/>
                <a:ea typeface="Libre Franklin"/>
                <a:cs typeface="Libre Franklin"/>
                <a:sym typeface="Libre Franklin"/>
              </a:rPr>
              <a:t>Complaint Filing and Handling	</a:t>
            </a:r>
            <a:endParaRPr b="0" i="0" sz="1400" u="none" cap="none" strike="noStrike">
              <a:solidFill>
                <a:srgbClr val="000000"/>
              </a:solidFill>
              <a:latin typeface="Arial"/>
              <a:ea typeface="Arial"/>
              <a:cs typeface="Arial"/>
              <a:sym typeface="Arial"/>
            </a:endParaRPr>
          </a:p>
        </p:txBody>
      </p:sp>
      <p:cxnSp>
        <p:nvCxnSpPr>
          <p:cNvPr id="317" name="Google Shape;317;p27"/>
          <p:cNvCxnSpPr/>
          <p:nvPr/>
        </p:nvCxnSpPr>
        <p:spPr>
          <a:xfrm>
            <a:off x="518160" y="1226334"/>
            <a:ext cx="11155680" cy="0"/>
          </a:xfrm>
          <a:prstGeom prst="straightConnector1">
            <a:avLst/>
          </a:prstGeom>
          <a:noFill/>
          <a:ln cap="flat" cmpd="sng" w="9525">
            <a:solidFill>
              <a:srgbClr val="BFBFBF"/>
            </a:solidFill>
            <a:prstDash val="solid"/>
            <a:miter lim="800000"/>
            <a:headEnd len="sm" w="sm" type="none"/>
            <a:tailEnd len="sm" w="sm" type="none"/>
          </a:ln>
        </p:spPr>
      </p:cxnSp>
      <p:sp>
        <p:nvSpPr>
          <p:cNvPr id="318" name="Google Shape;318;p27"/>
          <p:cNvSpPr txBox="1"/>
          <p:nvPr/>
        </p:nvSpPr>
        <p:spPr>
          <a:xfrm>
            <a:off x="521208" y="1371600"/>
            <a:ext cx="11155680" cy="15696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accent4"/>
                </a:solidFill>
                <a:latin typeface="Libre Franklin"/>
                <a:ea typeface="Libre Franklin"/>
                <a:cs typeface="Libre Franklin"/>
                <a:sym typeface="Libre Franklin"/>
              </a:rPr>
              <a:t>Verbal complaints require agency assistance.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Libre Franklin"/>
                <a:ea typeface="Libre Franklin"/>
                <a:cs typeface="Libre Franklin"/>
                <a:sym typeface="Libre Franklin"/>
              </a:rPr>
              <a:t>When receiving a verbal complaint, agency staff or volunteers become obligated to complete the complaint form.  Every effort should be made to complete the form with as much information as possible.</a:t>
            </a:r>
            <a:endParaRPr b="0" i="0" sz="1400" u="none" cap="none" strike="noStrike">
              <a:solidFill>
                <a:srgbClr val="000000"/>
              </a:solidFill>
              <a:latin typeface="Arial"/>
              <a:ea typeface="Arial"/>
              <a:cs typeface="Arial"/>
              <a:sym typeface="Arial"/>
            </a:endParaRPr>
          </a:p>
        </p:txBody>
      </p:sp>
      <p:sp>
        <p:nvSpPr>
          <p:cNvPr id="319" name="Google Shape;319;p27"/>
          <p:cNvSpPr txBox="1"/>
          <p:nvPr/>
        </p:nvSpPr>
        <p:spPr>
          <a:xfrm>
            <a:off x="518160" y="3086525"/>
            <a:ext cx="11155679" cy="2677656"/>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chemeClr val="lt1"/>
              </a:buClr>
              <a:buSzPts val="2400"/>
              <a:buFont typeface="Calibri"/>
              <a:buAutoNum type="arabicPeriod"/>
            </a:pPr>
            <a:r>
              <a:rPr b="0" i="0" lang="en-US" sz="2400" u="none" cap="none" strike="noStrike">
                <a:solidFill>
                  <a:schemeClr val="lt1"/>
                </a:solidFill>
                <a:latin typeface="Libre Franklin"/>
                <a:ea typeface="Libre Franklin"/>
                <a:cs typeface="Libre Franklin"/>
                <a:sym typeface="Libre Franklin"/>
              </a:rPr>
              <a:t>Complainant contact information</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chemeClr val="lt1"/>
              </a:buClr>
              <a:buSzPts val="2400"/>
              <a:buFont typeface="Calibri"/>
              <a:buAutoNum type="arabicPeriod"/>
            </a:pPr>
            <a:r>
              <a:rPr b="0" i="0" lang="en-US" sz="2400" u="none" cap="none" strike="noStrike">
                <a:solidFill>
                  <a:schemeClr val="lt1"/>
                </a:solidFill>
                <a:latin typeface="Libre Franklin"/>
                <a:ea typeface="Libre Franklin"/>
                <a:cs typeface="Libre Franklin"/>
                <a:sym typeface="Libre Franklin"/>
              </a:rPr>
              <a:t>The name and location of the agency receiving the complaint</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chemeClr val="lt1"/>
              </a:buClr>
              <a:buSzPts val="2400"/>
              <a:buFont typeface="Calibri"/>
              <a:buAutoNum type="arabicPeriod"/>
            </a:pPr>
            <a:r>
              <a:rPr b="0" i="0" lang="en-US" sz="2400" u="none" cap="none" strike="noStrike">
                <a:solidFill>
                  <a:schemeClr val="lt1"/>
                </a:solidFill>
                <a:latin typeface="Libre Franklin"/>
                <a:ea typeface="Libre Franklin"/>
                <a:cs typeface="Libre Franklin"/>
                <a:sym typeface="Libre Franklin"/>
              </a:rPr>
              <a:t>The nature of the incident or action that let to the complaint</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chemeClr val="lt1"/>
              </a:buClr>
              <a:buSzPts val="2400"/>
              <a:buFont typeface="Calibri"/>
              <a:buAutoNum type="arabicPeriod"/>
            </a:pPr>
            <a:r>
              <a:rPr b="0" i="0" lang="en-US" sz="2400" u="none" cap="none" strike="noStrike">
                <a:solidFill>
                  <a:schemeClr val="lt1"/>
                </a:solidFill>
                <a:latin typeface="Libre Franklin"/>
                <a:ea typeface="Libre Franklin"/>
                <a:cs typeface="Libre Franklin"/>
                <a:sym typeface="Libre Franklin"/>
              </a:rPr>
              <a:t>The basis on which the complainant believes discrimination exists</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chemeClr val="lt1"/>
              </a:buClr>
              <a:buSzPts val="2400"/>
              <a:buFont typeface="Calibri"/>
              <a:buAutoNum type="arabicPeriod"/>
            </a:pPr>
            <a:r>
              <a:rPr b="0" i="0" lang="en-US" sz="2400" u="none" cap="none" strike="noStrike">
                <a:solidFill>
                  <a:schemeClr val="lt1"/>
                </a:solidFill>
                <a:latin typeface="Libre Franklin"/>
                <a:ea typeface="Libre Franklin"/>
                <a:cs typeface="Libre Franklin"/>
                <a:sym typeface="Libre Franklin"/>
              </a:rPr>
              <a:t>Witness contact information</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chemeClr val="lt1"/>
              </a:buClr>
              <a:buSzPts val="2400"/>
              <a:buFont typeface="Calibri"/>
              <a:buAutoNum type="arabicPeriod"/>
            </a:pPr>
            <a:r>
              <a:rPr b="0" i="0" lang="en-US" sz="2400" u="none" cap="none" strike="noStrike">
                <a:solidFill>
                  <a:schemeClr val="lt1"/>
                </a:solidFill>
                <a:latin typeface="Libre Franklin"/>
                <a:ea typeface="Libre Franklin"/>
                <a:cs typeface="Libre Franklin"/>
                <a:sym typeface="Libre Franklin"/>
              </a:rPr>
              <a:t>The date the action or actions occurred</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chemeClr val="lt1"/>
              </a:buClr>
              <a:buSzPts val="2400"/>
              <a:buFont typeface="Calibri"/>
              <a:buAutoNum type="arabicPeriod"/>
            </a:pPr>
            <a:r>
              <a:rPr b="0" i="0" lang="en-US" sz="2400" u="none" cap="none" strike="noStrike">
                <a:solidFill>
                  <a:schemeClr val="lt1"/>
                </a:solidFill>
                <a:latin typeface="Libre Franklin"/>
                <a:ea typeface="Libre Franklin"/>
                <a:cs typeface="Libre Franklin"/>
                <a:sym typeface="Libre Franklin"/>
              </a:rPr>
              <a:t>If the action or actions are ongoing, the date they began.</a:t>
            </a:r>
            <a:endParaRPr b="0" i="0" sz="1400" u="none" cap="none" strike="noStrike">
              <a:solidFill>
                <a:srgbClr val="000000"/>
              </a:solidFill>
              <a:latin typeface="Arial"/>
              <a:ea typeface="Arial"/>
              <a:cs typeface="Arial"/>
              <a:sym typeface="Arial"/>
            </a:endParaRPr>
          </a:p>
        </p:txBody>
      </p:sp>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A35"/>
        </a:solidFill>
      </p:bgPr>
    </p:bg>
    <p:spTree>
      <p:nvGrpSpPr>
        <p:cNvPr id="324" name="Shape 324"/>
        <p:cNvGrpSpPr/>
        <p:nvPr/>
      </p:nvGrpSpPr>
      <p:grpSpPr>
        <a:xfrm>
          <a:off x="0" y="0"/>
          <a:ext cx="0" cy="0"/>
          <a:chOff x="0" y="0"/>
          <a:chExt cx="0" cy="0"/>
        </a:xfrm>
      </p:grpSpPr>
      <p:sp>
        <p:nvSpPr>
          <p:cNvPr id="325" name="Google Shape;325;p28"/>
          <p:cNvSpPr txBox="1"/>
          <p:nvPr/>
        </p:nvSpPr>
        <p:spPr>
          <a:xfrm>
            <a:off x="0" y="0"/>
            <a:ext cx="12192000" cy="400110"/>
          </a:xfrm>
          <a:prstGeom prst="rect">
            <a:avLst/>
          </a:prstGeom>
          <a:solidFill>
            <a:srgbClr val="BFBFBF"/>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3F3F3F"/>
                </a:solidFill>
                <a:latin typeface="Libre Franklin"/>
                <a:ea typeface="Libre Franklin"/>
                <a:cs typeface="Libre Franklin"/>
                <a:sym typeface="Libre Franklin"/>
              </a:rPr>
              <a:t>Annual Civil Rights Training for CSFP and TEFAP</a:t>
            </a:r>
            <a:endParaRPr b="0" i="0" sz="1400" u="none" cap="none" strike="noStrike">
              <a:solidFill>
                <a:srgbClr val="000000"/>
              </a:solidFill>
              <a:latin typeface="Arial"/>
              <a:ea typeface="Arial"/>
              <a:cs typeface="Arial"/>
              <a:sym typeface="Arial"/>
            </a:endParaRPr>
          </a:p>
        </p:txBody>
      </p:sp>
      <p:sp>
        <p:nvSpPr>
          <p:cNvPr id="326" name="Google Shape;326;p28"/>
          <p:cNvSpPr txBox="1"/>
          <p:nvPr/>
        </p:nvSpPr>
        <p:spPr>
          <a:xfrm>
            <a:off x="518160" y="761538"/>
            <a:ext cx="11155680" cy="46166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Libre Franklin"/>
                <a:ea typeface="Libre Franklin"/>
                <a:cs typeface="Libre Franklin"/>
                <a:sym typeface="Libre Franklin"/>
              </a:rPr>
              <a:t>Complaint Filing and Handling	</a:t>
            </a:r>
            <a:endParaRPr b="0" i="0" sz="1400" u="none" cap="none" strike="noStrike">
              <a:solidFill>
                <a:srgbClr val="000000"/>
              </a:solidFill>
              <a:latin typeface="Arial"/>
              <a:ea typeface="Arial"/>
              <a:cs typeface="Arial"/>
              <a:sym typeface="Arial"/>
            </a:endParaRPr>
          </a:p>
        </p:txBody>
      </p:sp>
      <p:cxnSp>
        <p:nvCxnSpPr>
          <p:cNvPr id="327" name="Google Shape;327;p28"/>
          <p:cNvCxnSpPr/>
          <p:nvPr/>
        </p:nvCxnSpPr>
        <p:spPr>
          <a:xfrm>
            <a:off x="518160" y="1226334"/>
            <a:ext cx="11155680" cy="0"/>
          </a:xfrm>
          <a:prstGeom prst="straightConnector1">
            <a:avLst/>
          </a:prstGeom>
          <a:noFill/>
          <a:ln cap="flat" cmpd="sng" w="9525">
            <a:solidFill>
              <a:srgbClr val="BFBFBF"/>
            </a:solidFill>
            <a:prstDash val="solid"/>
            <a:miter lim="800000"/>
            <a:headEnd len="sm" w="sm" type="none"/>
            <a:tailEnd len="sm" w="sm" type="none"/>
          </a:ln>
        </p:spPr>
      </p:cxnSp>
      <p:sp>
        <p:nvSpPr>
          <p:cNvPr id="328" name="Google Shape;328;p28"/>
          <p:cNvSpPr txBox="1"/>
          <p:nvPr/>
        </p:nvSpPr>
        <p:spPr>
          <a:xfrm>
            <a:off x="521208" y="1371600"/>
            <a:ext cx="11155680" cy="83099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accent4"/>
                </a:solidFill>
                <a:latin typeface="Libre Franklin"/>
                <a:ea typeface="Libre Franklin"/>
                <a:cs typeface="Libre Franklin"/>
                <a:sym typeface="Libre Franklin"/>
              </a:rPr>
              <a:t>All complaints alleging discrimination must be processed within 90 days.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Libre Franklin"/>
                <a:ea typeface="Libre Franklin"/>
                <a:cs typeface="Libre Franklin"/>
                <a:sym typeface="Libre Franklin"/>
              </a:rPr>
              <a:t>Complaints are sent to the Food Bank who sends them to DES</a:t>
            </a:r>
            <a:endParaRPr b="0" i="0" sz="2400" u="none" cap="none" strike="noStrike">
              <a:solidFill>
                <a:schemeClr val="accent4"/>
              </a:solidFill>
              <a:latin typeface="Libre Franklin"/>
              <a:ea typeface="Libre Franklin"/>
              <a:cs typeface="Libre Franklin"/>
              <a:sym typeface="Libre Franklin"/>
            </a:endParaRPr>
          </a:p>
        </p:txBody>
      </p:sp>
      <p:sp>
        <p:nvSpPr>
          <p:cNvPr id="329" name="Google Shape;329;p28"/>
          <p:cNvSpPr txBox="1"/>
          <p:nvPr/>
        </p:nvSpPr>
        <p:spPr>
          <a:xfrm>
            <a:off x="623392" y="2773294"/>
            <a:ext cx="5109788" cy="255454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Libre Franklin"/>
                <a:ea typeface="Libre Franklin"/>
                <a:cs typeface="Libre Franklin"/>
                <a:sym typeface="Libre Franklin"/>
              </a:rPr>
              <a:t>Place a copy of the complaint in the civil rights complaint log, and document all actions and conversations related to the complaint.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Libre Franklin"/>
              <a:ea typeface="Libre Franklin"/>
              <a:cs typeface="Libre Franklin"/>
              <a:sym typeface="Libre Franklin"/>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Libre Franklin"/>
                <a:ea typeface="Libre Franklin"/>
                <a:cs typeface="Libre Franklin"/>
                <a:sym typeface="Libre Franklin"/>
              </a:rPr>
              <a:t>Agencies may create their own log formats and storage methods. Binders, folders, and electronic storage are acceptable.</a:t>
            </a:r>
            <a:endParaRPr b="0" i="0" sz="1400" u="none" cap="none" strike="noStrike">
              <a:solidFill>
                <a:srgbClr val="000000"/>
              </a:solidFill>
              <a:latin typeface="Arial"/>
              <a:ea typeface="Arial"/>
              <a:cs typeface="Arial"/>
              <a:sym typeface="Arial"/>
            </a:endParaRPr>
          </a:p>
        </p:txBody>
      </p:sp>
      <p:grpSp>
        <p:nvGrpSpPr>
          <p:cNvPr id="330" name="Google Shape;330;p28"/>
          <p:cNvGrpSpPr/>
          <p:nvPr/>
        </p:nvGrpSpPr>
        <p:grpSpPr>
          <a:xfrm>
            <a:off x="6899945" y="2780928"/>
            <a:ext cx="4440781" cy="2592288"/>
            <a:chOff x="119869" y="0"/>
            <a:chExt cx="4440781" cy="2592288"/>
          </a:xfrm>
        </p:grpSpPr>
        <p:sp>
          <p:nvSpPr>
            <p:cNvPr id="331" name="Google Shape;331;p28"/>
            <p:cNvSpPr/>
            <p:nvPr/>
          </p:nvSpPr>
          <p:spPr>
            <a:xfrm>
              <a:off x="351038" y="0"/>
              <a:ext cx="3978442" cy="2592288"/>
            </a:xfrm>
            <a:prstGeom prst="rightArrow">
              <a:avLst>
                <a:gd fmla="val 50000" name="adj1"/>
                <a:gd fmla="val 50000" name="adj2"/>
              </a:avLst>
            </a:prstGeom>
            <a:solidFill>
              <a:srgbClr val="CDCF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p28"/>
            <p:cNvSpPr/>
            <p:nvPr/>
          </p:nvSpPr>
          <p:spPr>
            <a:xfrm>
              <a:off x="119869" y="777686"/>
              <a:ext cx="1404156" cy="1036915"/>
            </a:xfrm>
            <a:prstGeom prst="roundRect">
              <a:avLst>
                <a:gd fmla="val 16667" name="adj"/>
              </a:avLst>
            </a:prstGeom>
            <a:solidFill>
              <a:schemeClr val="dk2"/>
            </a:solidFill>
            <a:ln cap="flat" cmpd="sng" w="12700">
              <a:solidFill>
                <a:schemeClr val="lt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p28"/>
            <p:cNvSpPr txBox="1"/>
            <p:nvPr/>
          </p:nvSpPr>
          <p:spPr>
            <a:xfrm>
              <a:off x="170487" y="828304"/>
              <a:ext cx="1302920" cy="935679"/>
            </a:xfrm>
            <a:prstGeom prst="rect">
              <a:avLst/>
            </a:prstGeom>
            <a:noFill/>
            <a:ln>
              <a:noFill/>
            </a:ln>
          </p:spPr>
          <p:txBody>
            <a:bodyPr anchorCtr="0" anchor="ctr" bIns="99050" lIns="99050" spcFirstLastPara="1" rIns="99050" wrap="square" tIns="99050">
              <a:noAutofit/>
            </a:bodyPr>
            <a:lstStyle/>
            <a:p>
              <a:pPr indent="0" lvl="0" marL="0" marR="0" rtl="0" algn="ctr">
                <a:lnSpc>
                  <a:spcPct val="90000"/>
                </a:lnSpc>
                <a:spcBef>
                  <a:spcPts val="0"/>
                </a:spcBef>
                <a:spcAft>
                  <a:spcPts val="0"/>
                </a:spcAft>
                <a:buClr>
                  <a:schemeClr val="lt1"/>
                </a:buClr>
                <a:buSzPts val="2600"/>
                <a:buFont typeface="Calibri"/>
                <a:buNone/>
              </a:pPr>
              <a:r>
                <a:rPr b="0" i="0" lang="en-US" sz="2600" u="none" cap="none" strike="noStrike">
                  <a:solidFill>
                    <a:schemeClr val="lt1"/>
                  </a:solidFill>
                  <a:latin typeface="Calibri"/>
                  <a:ea typeface="Calibri"/>
                  <a:cs typeface="Calibri"/>
                  <a:sym typeface="Calibri"/>
                </a:rPr>
                <a:t>Agency </a:t>
              </a:r>
              <a:endParaRPr b="0" i="0" sz="1400" u="none" cap="none" strike="noStrike">
                <a:solidFill>
                  <a:srgbClr val="000000"/>
                </a:solidFill>
                <a:latin typeface="Arial"/>
                <a:ea typeface="Arial"/>
                <a:cs typeface="Arial"/>
                <a:sym typeface="Arial"/>
              </a:endParaRPr>
            </a:p>
          </p:txBody>
        </p:sp>
        <p:sp>
          <p:nvSpPr>
            <p:cNvPr id="334" name="Google Shape;334;p28"/>
            <p:cNvSpPr/>
            <p:nvPr/>
          </p:nvSpPr>
          <p:spPr>
            <a:xfrm>
              <a:off x="1638182" y="777686"/>
              <a:ext cx="1404156" cy="1036915"/>
            </a:xfrm>
            <a:prstGeom prst="roundRect">
              <a:avLst>
                <a:gd fmla="val 16667" name="adj"/>
              </a:avLst>
            </a:prstGeom>
            <a:solidFill>
              <a:schemeClr val="dk2"/>
            </a:solidFill>
            <a:ln cap="flat" cmpd="sng" w="12700">
              <a:solidFill>
                <a:schemeClr val="lt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p28"/>
            <p:cNvSpPr txBox="1"/>
            <p:nvPr/>
          </p:nvSpPr>
          <p:spPr>
            <a:xfrm>
              <a:off x="1688800" y="828304"/>
              <a:ext cx="1302920" cy="935679"/>
            </a:xfrm>
            <a:prstGeom prst="rect">
              <a:avLst/>
            </a:prstGeom>
            <a:noFill/>
            <a:ln>
              <a:noFill/>
            </a:ln>
          </p:spPr>
          <p:txBody>
            <a:bodyPr anchorCtr="0" anchor="ctr" bIns="99050" lIns="99050" spcFirstLastPara="1" rIns="99050" wrap="square" tIns="99050">
              <a:noAutofit/>
            </a:bodyPr>
            <a:lstStyle/>
            <a:p>
              <a:pPr indent="0" lvl="0" marL="0" marR="0" rtl="0" algn="ctr">
                <a:lnSpc>
                  <a:spcPct val="90000"/>
                </a:lnSpc>
                <a:spcBef>
                  <a:spcPts val="0"/>
                </a:spcBef>
                <a:spcAft>
                  <a:spcPts val="0"/>
                </a:spcAft>
                <a:buClr>
                  <a:schemeClr val="lt1"/>
                </a:buClr>
                <a:buSzPts val="2600"/>
                <a:buFont typeface="Calibri"/>
                <a:buNone/>
              </a:pPr>
              <a:r>
                <a:rPr b="0" i="0" lang="en-US" sz="2600" u="none" cap="none" strike="noStrike">
                  <a:solidFill>
                    <a:schemeClr val="lt1"/>
                  </a:solidFill>
                  <a:latin typeface="Calibri"/>
                  <a:ea typeface="Calibri"/>
                  <a:cs typeface="Calibri"/>
                  <a:sym typeface="Calibri"/>
                </a:rPr>
                <a:t>Food Bank</a:t>
              </a:r>
              <a:endParaRPr b="0" i="0" sz="1400" u="none" cap="none" strike="noStrike">
                <a:solidFill>
                  <a:srgbClr val="000000"/>
                </a:solidFill>
                <a:latin typeface="Arial"/>
                <a:ea typeface="Arial"/>
                <a:cs typeface="Arial"/>
                <a:sym typeface="Arial"/>
              </a:endParaRPr>
            </a:p>
          </p:txBody>
        </p:sp>
        <p:sp>
          <p:nvSpPr>
            <p:cNvPr id="336" name="Google Shape;336;p28"/>
            <p:cNvSpPr/>
            <p:nvPr/>
          </p:nvSpPr>
          <p:spPr>
            <a:xfrm>
              <a:off x="3156494" y="777686"/>
              <a:ext cx="1404156" cy="1036915"/>
            </a:xfrm>
            <a:prstGeom prst="roundRect">
              <a:avLst>
                <a:gd fmla="val 16667" name="adj"/>
              </a:avLst>
            </a:prstGeom>
            <a:solidFill>
              <a:schemeClr val="dk2"/>
            </a:solidFill>
            <a:ln cap="flat" cmpd="sng" w="12700">
              <a:solidFill>
                <a:schemeClr val="lt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 name="Google Shape;337;p28"/>
            <p:cNvSpPr txBox="1"/>
            <p:nvPr/>
          </p:nvSpPr>
          <p:spPr>
            <a:xfrm>
              <a:off x="3207112" y="828304"/>
              <a:ext cx="1302920" cy="935679"/>
            </a:xfrm>
            <a:prstGeom prst="rect">
              <a:avLst/>
            </a:prstGeom>
            <a:noFill/>
            <a:ln>
              <a:noFill/>
            </a:ln>
          </p:spPr>
          <p:txBody>
            <a:bodyPr anchorCtr="0" anchor="ctr" bIns="99050" lIns="99050" spcFirstLastPara="1" rIns="99050" wrap="square" tIns="99050">
              <a:noAutofit/>
            </a:bodyPr>
            <a:lstStyle/>
            <a:p>
              <a:pPr indent="0" lvl="0" marL="0" marR="0" rtl="0" algn="ctr">
                <a:lnSpc>
                  <a:spcPct val="90000"/>
                </a:lnSpc>
                <a:spcBef>
                  <a:spcPts val="0"/>
                </a:spcBef>
                <a:spcAft>
                  <a:spcPts val="0"/>
                </a:spcAft>
                <a:buClr>
                  <a:schemeClr val="lt1"/>
                </a:buClr>
                <a:buSzPts val="2600"/>
                <a:buFont typeface="Calibri"/>
                <a:buNone/>
              </a:pPr>
              <a:r>
                <a:rPr b="0" i="0" lang="en-US" sz="2600" u="none" cap="none" strike="noStrike">
                  <a:solidFill>
                    <a:schemeClr val="lt1"/>
                  </a:solidFill>
                  <a:latin typeface="Calibri"/>
                  <a:ea typeface="Calibri"/>
                  <a:cs typeface="Calibri"/>
                  <a:sym typeface="Calibri"/>
                </a:rPr>
                <a:t>DES</a:t>
              </a:r>
              <a:endParaRPr b="0" i="0" sz="1400" u="none" cap="none" strike="noStrike">
                <a:solidFill>
                  <a:srgbClr val="000000"/>
                </a:solidFill>
                <a:latin typeface="Arial"/>
                <a:ea typeface="Arial"/>
                <a:cs typeface="Arial"/>
                <a:sym typeface="Arial"/>
              </a:endParaRPr>
            </a:p>
          </p:txBody>
        </p:sp>
      </p:grpSp>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A35"/>
        </a:solidFill>
      </p:bgPr>
    </p:bg>
    <p:spTree>
      <p:nvGrpSpPr>
        <p:cNvPr id="342" name="Shape 342"/>
        <p:cNvGrpSpPr/>
        <p:nvPr/>
      </p:nvGrpSpPr>
      <p:grpSpPr>
        <a:xfrm>
          <a:off x="0" y="0"/>
          <a:ext cx="0" cy="0"/>
          <a:chOff x="0" y="0"/>
          <a:chExt cx="0" cy="0"/>
        </a:xfrm>
      </p:grpSpPr>
      <p:sp>
        <p:nvSpPr>
          <p:cNvPr id="343" name="Google Shape;343;p29"/>
          <p:cNvSpPr txBox="1"/>
          <p:nvPr/>
        </p:nvSpPr>
        <p:spPr>
          <a:xfrm>
            <a:off x="0" y="0"/>
            <a:ext cx="12192000" cy="400110"/>
          </a:xfrm>
          <a:prstGeom prst="rect">
            <a:avLst/>
          </a:prstGeom>
          <a:solidFill>
            <a:srgbClr val="BFBFBF"/>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3F3F3F"/>
                </a:solidFill>
                <a:latin typeface="Libre Franklin"/>
                <a:ea typeface="Libre Franklin"/>
                <a:cs typeface="Libre Franklin"/>
                <a:sym typeface="Libre Franklin"/>
              </a:rPr>
              <a:t>Annual Civil Rights Training for CSFP and TEFAP</a:t>
            </a:r>
            <a:endParaRPr b="0" i="0" sz="1400" u="none" cap="none" strike="noStrike">
              <a:solidFill>
                <a:srgbClr val="000000"/>
              </a:solidFill>
              <a:latin typeface="Arial"/>
              <a:ea typeface="Arial"/>
              <a:cs typeface="Arial"/>
              <a:sym typeface="Arial"/>
            </a:endParaRPr>
          </a:p>
        </p:txBody>
      </p:sp>
      <p:sp>
        <p:nvSpPr>
          <p:cNvPr id="344" name="Google Shape;344;p29"/>
          <p:cNvSpPr txBox="1"/>
          <p:nvPr/>
        </p:nvSpPr>
        <p:spPr>
          <a:xfrm>
            <a:off x="518160" y="761538"/>
            <a:ext cx="11155680" cy="46166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Libre Franklin"/>
                <a:ea typeface="Libre Franklin"/>
                <a:cs typeface="Libre Franklin"/>
                <a:sym typeface="Libre Franklin"/>
              </a:rPr>
              <a:t>Compliance	</a:t>
            </a:r>
            <a:endParaRPr b="0" i="0" sz="1400" u="none" cap="none" strike="noStrike">
              <a:solidFill>
                <a:srgbClr val="000000"/>
              </a:solidFill>
              <a:latin typeface="Arial"/>
              <a:ea typeface="Arial"/>
              <a:cs typeface="Arial"/>
              <a:sym typeface="Arial"/>
            </a:endParaRPr>
          </a:p>
        </p:txBody>
      </p:sp>
      <p:cxnSp>
        <p:nvCxnSpPr>
          <p:cNvPr id="345" name="Google Shape;345;p29"/>
          <p:cNvCxnSpPr/>
          <p:nvPr/>
        </p:nvCxnSpPr>
        <p:spPr>
          <a:xfrm>
            <a:off x="518160" y="1226334"/>
            <a:ext cx="11155680" cy="0"/>
          </a:xfrm>
          <a:prstGeom prst="straightConnector1">
            <a:avLst/>
          </a:prstGeom>
          <a:noFill/>
          <a:ln cap="flat" cmpd="sng" w="9525">
            <a:solidFill>
              <a:srgbClr val="BFBFBF"/>
            </a:solidFill>
            <a:prstDash val="solid"/>
            <a:miter lim="800000"/>
            <a:headEnd len="sm" w="sm" type="none"/>
            <a:tailEnd len="sm" w="sm" type="none"/>
          </a:ln>
        </p:spPr>
      </p:cxnSp>
      <p:sp>
        <p:nvSpPr>
          <p:cNvPr id="346" name="Google Shape;346;p29"/>
          <p:cNvSpPr txBox="1"/>
          <p:nvPr/>
        </p:nvSpPr>
        <p:spPr>
          <a:xfrm>
            <a:off x="521208" y="1371600"/>
            <a:ext cx="11155680" cy="463511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accent4"/>
                </a:solidFill>
                <a:latin typeface="Libre Franklin"/>
                <a:ea typeface="Libre Franklin"/>
                <a:cs typeface="Libre Franklin"/>
                <a:sym typeface="Libre Franklin"/>
              </a:rPr>
              <a:t>Compliance Reviews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Libre Franklin"/>
              <a:ea typeface="Libre Franklin"/>
              <a:cs typeface="Libre Franklin"/>
              <a:sym typeface="Libre Franklin"/>
            </a:endParaRPr>
          </a:p>
          <a:p>
            <a:pPr indent="-457200" lvl="0" marL="914400" marR="0" rtl="0" algn="l">
              <a:lnSpc>
                <a:spcPct val="90000"/>
              </a:lnSpc>
              <a:spcBef>
                <a:spcPts val="0"/>
              </a:spcBef>
              <a:spcAft>
                <a:spcPts val="0"/>
              </a:spcAft>
              <a:buClr>
                <a:schemeClr val="lt1"/>
              </a:buClr>
              <a:buSzPts val="2400"/>
              <a:buFont typeface="Arial"/>
              <a:buChar char="•"/>
            </a:pPr>
            <a:r>
              <a:rPr b="0" i="0" lang="en-US" sz="2400" u="none" cap="none" strike="noStrike">
                <a:solidFill>
                  <a:schemeClr val="lt1"/>
                </a:solidFill>
                <a:latin typeface="Libre Franklin"/>
                <a:ea typeface="Libre Franklin"/>
                <a:cs typeface="Libre Franklin"/>
                <a:sym typeface="Libre Franklin"/>
              </a:rPr>
              <a:t>DES HRP is responsible for reviewing the CR compliance of CSFP and TEFAP regional food banks.</a:t>
            </a:r>
            <a:endParaRPr b="0" i="0" sz="1400" u="none" cap="none" strike="noStrike">
              <a:solidFill>
                <a:srgbClr val="000000"/>
              </a:solidFill>
              <a:latin typeface="Arial"/>
              <a:ea typeface="Arial"/>
              <a:cs typeface="Arial"/>
              <a:sym typeface="Arial"/>
            </a:endParaRPr>
          </a:p>
          <a:p>
            <a:pPr indent="-381000" lvl="0" marL="914400" marR="0" rtl="0" algn="l">
              <a:lnSpc>
                <a:spcPct val="90000"/>
              </a:lnSpc>
              <a:spcBef>
                <a:spcPts val="0"/>
              </a:spcBef>
              <a:spcAft>
                <a:spcPts val="0"/>
              </a:spcAft>
              <a:buClr>
                <a:schemeClr val="dk1"/>
              </a:buClr>
              <a:buSzPts val="1200"/>
              <a:buFont typeface="Arial"/>
              <a:buNone/>
            </a:pPr>
            <a:r>
              <a:t/>
            </a:r>
            <a:endParaRPr b="0" i="0" sz="1200" u="none" cap="none" strike="noStrike">
              <a:solidFill>
                <a:schemeClr val="lt1"/>
              </a:solidFill>
              <a:latin typeface="Libre Franklin"/>
              <a:ea typeface="Libre Franklin"/>
              <a:cs typeface="Libre Franklin"/>
              <a:sym typeface="Libre Franklin"/>
            </a:endParaRPr>
          </a:p>
          <a:p>
            <a:pPr indent="-457200" lvl="0" marL="914400" marR="0" rtl="0" algn="l">
              <a:lnSpc>
                <a:spcPct val="90000"/>
              </a:lnSpc>
              <a:spcBef>
                <a:spcPts val="0"/>
              </a:spcBef>
              <a:spcAft>
                <a:spcPts val="0"/>
              </a:spcAft>
              <a:buClr>
                <a:schemeClr val="lt1"/>
              </a:buClr>
              <a:buSzPts val="2400"/>
              <a:buFont typeface="Arial"/>
              <a:buChar char="•"/>
            </a:pPr>
            <a:r>
              <a:rPr b="0" i="0" lang="en-US" sz="2400" u="none" cap="none" strike="noStrike">
                <a:solidFill>
                  <a:schemeClr val="lt1"/>
                </a:solidFill>
                <a:latin typeface="Libre Franklin"/>
                <a:ea typeface="Libre Franklin"/>
                <a:cs typeface="Libre Franklin"/>
                <a:sym typeface="Libre Franklin"/>
              </a:rPr>
              <a:t>CSFP and TEFAP regional food banks are responsible for reviewing the CR compliance of local distribution sites.</a:t>
            </a:r>
            <a:endParaRPr b="0" i="0" sz="1400" u="none" cap="none" strike="noStrike">
              <a:solidFill>
                <a:srgbClr val="000000"/>
              </a:solidFill>
              <a:latin typeface="Arial"/>
              <a:ea typeface="Arial"/>
              <a:cs typeface="Arial"/>
              <a:sym typeface="Arial"/>
            </a:endParaRPr>
          </a:p>
          <a:p>
            <a:pPr indent="-381000" lvl="0" marL="914400" marR="0" rtl="0" algn="l">
              <a:lnSpc>
                <a:spcPct val="90000"/>
              </a:lnSpc>
              <a:spcBef>
                <a:spcPts val="0"/>
              </a:spcBef>
              <a:spcAft>
                <a:spcPts val="0"/>
              </a:spcAft>
              <a:buClr>
                <a:schemeClr val="dk1"/>
              </a:buClr>
              <a:buSzPts val="1200"/>
              <a:buFont typeface="Arial"/>
              <a:buNone/>
            </a:pPr>
            <a:r>
              <a:t/>
            </a:r>
            <a:endParaRPr b="0" i="0" sz="1200" u="none" cap="none" strike="noStrike">
              <a:solidFill>
                <a:schemeClr val="lt1"/>
              </a:solidFill>
              <a:latin typeface="Libre Franklin"/>
              <a:ea typeface="Libre Franklin"/>
              <a:cs typeface="Libre Franklin"/>
              <a:sym typeface="Libre Franklin"/>
            </a:endParaRPr>
          </a:p>
          <a:p>
            <a:pPr indent="-457200" lvl="0" marL="914400" marR="0" rtl="0" algn="l">
              <a:lnSpc>
                <a:spcPct val="90000"/>
              </a:lnSpc>
              <a:spcBef>
                <a:spcPts val="0"/>
              </a:spcBef>
              <a:spcAft>
                <a:spcPts val="0"/>
              </a:spcAft>
              <a:buClr>
                <a:schemeClr val="lt1"/>
              </a:buClr>
              <a:buSzPts val="2400"/>
              <a:buFont typeface="Arial"/>
              <a:buChar char="•"/>
            </a:pPr>
            <a:r>
              <a:rPr b="0" i="0" lang="en-US" sz="2400" u="none" cap="none" strike="noStrike">
                <a:solidFill>
                  <a:schemeClr val="lt1"/>
                </a:solidFill>
                <a:latin typeface="Libre Franklin"/>
                <a:ea typeface="Libre Franklin"/>
                <a:cs typeface="Libre Franklin"/>
                <a:sym typeface="Libre Franklin"/>
              </a:rPr>
              <a:t>USDA or DES HRP may, at any time, perform a CR compliance review of any agency under their respective authority.</a:t>
            </a:r>
            <a:endParaRPr b="0" i="0" sz="1400" u="none" cap="none" strike="noStrike">
              <a:solidFill>
                <a:srgbClr val="000000"/>
              </a:solidFill>
              <a:latin typeface="Arial"/>
              <a:ea typeface="Arial"/>
              <a:cs typeface="Arial"/>
              <a:sym typeface="Arial"/>
            </a:endParaRPr>
          </a:p>
          <a:p>
            <a:pPr indent="-381000" lvl="0" marL="914400" marR="0" rtl="0" algn="l">
              <a:lnSpc>
                <a:spcPct val="90000"/>
              </a:lnSpc>
              <a:spcBef>
                <a:spcPts val="0"/>
              </a:spcBef>
              <a:spcAft>
                <a:spcPts val="0"/>
              </a:spcAft>
              <a:buClr>
                <a:schemeClr val="dk1"/>
              </a:buClr>
              <a:buSzPts val="1200"/>
              <a:buFont typeface="Arial"/>
              <a:buNone/>
            </a:pPr>
            <a:r>
              <a:t/>
            </a:r>
            <a:endParaRPr b="0" i="0" sz="1200" u="none" cap="none" strike="noStrike">
              <a:solidFill>
                <a:schemeClr val="lt1"/>
              </a:solidFill>
              <a:latin typeface="Libre Franklin"/>
              <a:ea typeface="Libre Franklin"/>
              <a:cs typeface="Libre Franklin"/>
              <a:sym typeface="Libre Franklin"/>
            </a:endParaRPr>
          </a:p>
          <a:p>
            <a:pPr indent="-457200" lvl="0" marL="914400" marR="0" rtl="0" algn="l">
              <a:lnSpc>
                <a:spcPct val="90000"/>
              </a:lnSpc>
              <a:spcBef>
                <a:spcPts val="0"/>
              </a:spcBef>
              <a:spcAft>
                <a:spcPts val="0"/>
              </a:spcAft>
              <a:buClr>
                <a:schemeClr val="lt1"/>
              </a:buClr>
              <a:buSzPts val="2400"/>
              <a:buFont typeface="Arial"/>
              <a:buChar char="•"/>
            </a:pPr>
            <a:r>
              <a:rPr b="0" i="0" lang="en-US" sz="2400" u="none" cap="none" strike="noStrike">
                <a:solidFill>
                  <a:schemeClr val="lt1"/>
                </a:solidFill>
                <a:latin typeface="Libre Franklin"/>
                <a:ea typeface="Libre Franklin"/>
                <a:cs typeface="Libre Franklin"/>
                <a:sym typeface="Libre Franklin"/>
              </a:rPr>
              <a:t>The office performing the review must advise the reviewed agency, in writing, of review findings and recommendations.</a:t>
            </a:r>
            <a:endParaRPr b="0" i="0" sz="1400" u="none" cap="none" strike="noStrike">
              <a:solidFill>
                <a:srgbClr val="000000"/>
              </a:solidFill>
              <a:latin typeface="Arial"/>
              <a:ea typeface="Arial"/>
              <a:cs typeface="Arial"/>
              <a:sym typeface="Arial"/>
            </a:endParaRPr>
          </a:p>
          <a:p>
            <a:pPr indent="-381000" lvl="0" marL="914400" marR="0" rtl="0" algn="l">
              <a:lnSpc>
                <a:spcPct val="90000"/>
              </a:lnSpc>
              <a:spcBef>
                <a:spcPts val="0"/>
              </a:spcBef>
              <a:spcAft>
                <a:spcPts val="0"/>
              </a:spcAft>
              <a:buClr>
                <a:schemeClr val="dk1"/>
              </a:buClr>
              <a:buSzPts val="1200"/>
              <a:buFont typeface="Arial"/>
              <a:buNone/>
            </a:pPr>
            <a:r>
              <a:t/>
            </a:r>
            <a:endParaRPr b="0" i="0" sz="1200" u="none" cap="none" strike="noStrike">
              <a:solidFill>
                <a:schemeClr val="lt1"/>
              </a:solidFill>
              <a:latin typeface="Libre Franklin"/>
              <a:ea typeface="Libre Franklin"/>
              <a:cs typeface="Libre Franklin"/>
              <a:sym typeface="Libre Franklin"/>
            </a:endParaRPr>
          </a:p>
          <a:p>
            <a:pPr indent="-457200" lvl="0" marL="914400" marR="0" rtl="0" algn="l">
              <a:lnSpc>
                <a:spcPct val="90000"/>
              </a:lnSpc>
              <a:spcBef>
                <a:spcPts val="0"/>
              </a:spcBef>
              <a:spcAft>
                <a:spcPts val="0"/>
              </a:spcAft>
              <a:buClr>
                <a:schemeClr val="lt1"/>
              </a:buClr>
              <a:buSzPts val="2400"/>
              <a:buFont typeface="Arial"/>
              <a:buChar char="•"/>
            </a:pPr>
            <a:r>
              <a:rPr b="0" i="0" lang="en-US" sz="2400" u="none" cap="none" strike="noStrike">
                <a:solidFill>
                  <a:schemeClr val="lt1"/>
                </a:solidFill>
                <a:latin typeface="Libre Franklin"/>
                <a:ea typeface="Libre Franklin"/>
                <a:cs typeface="Libre Franklin"/>
                <a:sym typeface="Libre Franklin"/>
              </a:rPr>
              <a:t>Agencies must be in compliance with CR requirements to be eligible for Federal financial assistance.</a:t>
            </a:r>
            <a:endParaRPr b="0" i="0" sz="1400" u="none" cap="none" strike="noStrike">
              <a:solidFill>
                <a:srgbClr val="000000"/>
              </a:solidFill>
              <a:latin typeface="Arial"/>
              <a:ea typeface="Arial"/>
              <a:cs typeface="Arial"/>
              <a:sym typeface="Arial"/>
            </a:endParaRPr>
          </a:p>
        </p:txBody>
      </p:sp>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A35"/>
        </a:solidFill>
      </p:bgPr>
    </p:bg>
    <p:spTree>
      <p:nvGrpSpPr>
        <p:cNvPr id="351" name="Shape 351"/>
        <p:cNvGrpSpPr/>
        <p:nvPr/>
      </p:nvGrpSpPr>
      <p:grpSpPr>
        <a:xfrm>
          <a:off x="0" y="0"/>
          <a:ext cx="0" cy="0"/>
          <a:chOff x="0" y="0"/>
          <a:chExt cx="0" cy="0"/>
        </a:xfrm>
      </p:grpSpPr>
      <p:sp>
        <p:nvSpPr>
          <p:cNvPr id="352" name="Google Shape;352;p30"/>
          <p:cNvSpPr txBox="1"/>
          <p:nvPr/>
        </p:nvSpPr>
        <p:spPr>
          <a:xfrm>
            <a:off x="0" y="0"/>
            <a:ext cx="12192000" cy="400110"/>
          </a:xfrm>
          <a:prstGeom prst="rect">
            <a:avLst/>
          </a:prstGeom>
          <a:solidFill>
            <a:srgbClr val="BFBFBF"/>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3F3F3F"/>
                </a:solidFill>
                <a:latin typeface="Libre Franklin"/>
                <a:ea typeface="Libre Franklin"/>
                <a:cs typeface="Libre Franklin"/>
                <a:sym typeface="Libre Franklin"/>
              </a:rPr>
              <a:t>Annual Civil Rights Training for CSFP and TEFAP</a:t>
            </a:r>
            <a:endParaRPr b="0" i="0" sz="1400" u="none" cap="none" strike="noStrike">
              <a:solidFill>
                <a:srgbClr val="000000"/>
              </a:solidFill>
              <a:latin typeface="Arial"/>
              <a:ea typeface="Arial"/>
              <a:cs typeface="Arial"/>
              <a:sym typeface="Arial"/>
            </a:endParaRPr>
          </a:p>
        </p:txBody>
      </p:sp>
      <p:sp>
        <p:nvSpPr>
          <p:cNvPr id="353" name="Google Shape;353;p30"/>
          <p:cNvSpPr txBox="1"/>
          <p:nvPr/>
        </p:nvSpPr>
        <p:spPr>
          <a:xfrm>
            <a:off x="518160" y="761538"/>
            <a:ext cx="11155680" cy="46166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Libre Franklin"/>
                <a:ea typeface="Libre Franklin"/>
                <a:cs typeface="Libre Franklin"/>
                <a:sym typeface="Libre Franklin"/>
              </a:rPr>
              <a:t>Compliance	</a:t>
            </a:r>
            <a:endParaRPr b="0" i="0" sz="1400" u="none" cap="none" strike="noStrike">
              <a:solidFill>
                <a:srgbClr val="000000"/>
              </a:solidFill>
              <a:latin typeface="Arial"/>
              <a:ea typeface="Arial"/>
              <a:cs typeface="Arial"/>
              <a:sym typeface="Arial"/>
            </a:endParaRPr>
          </a:p>
        </p:txBody>
      </p:sp>
      <p:cxnSp>
        <p:nvCxnSpPr>
          <p:cNvPr id="354" name="Google Shape;354;p30"/>
          <p:cNvCxnSpPr/>
          <p:nvPr/>
        </p:nvCxnSpPr>
        <p:spPr>
          <a:xfrm>
            <a:off x="518160" y="1226334"/>
            <a:ext cx="11155680" cy="0"/>
          </a:xfrm>
          <a:prstGeom prst="straightConnector1">
            <a:avLst/>
          </a:prstGeom>
          <a:noFill/>
          <a:ln cap="flat" cmpd="sng" w="9525">
            <a:solidFill>
              <a:srgbClr val="BFBFBF"/>
            </a:solidFill>
            <a:prstDash val="solid"/>
            <a:miter lim="800000"/>
            <a:headEnd len="sm" w="sm" type="none"/>
            <a:tailEnd len="sm" w="sm" type="none"/>
          </a:ln>
        </p:spPr>
      </p:cxnSp>
      <p:sp>
        <p:nvSpPr>
          <p:cNvPr id="355" name="Google Shape;355;p30"/>
          <p:cNvSpPr txBox="1"/>
          <p:nvPr/>
        </p:nvSpPr>
        <p:spPr>
          <a:xfrm>
            <a:off x="521208" y="1371600"/>
            <a:ext cx="11155680" cy="43027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accent4"/>
                </a:solidFill>
                <a:latin typeface="Libre Franklin"/>
                <a:ea typeface="Libre Franklin"/>
                <a:cs typeface="Libre Franklin"/>
                <a:sym typeface="Libre Franklin"/>
              </a:rPr>
              <a:t>Resolving Noncompliance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Libre Franklin"/>
              <a:ea typeface="Libre Franklin"/>
              <a:cs typeface="Libre Franklin"/>
              <a:sym typeface="Libre Franklin"/>
            </a:endParaRPr>
          </a:p>
          <a:p>
            <a:pPr indent="-342900" lvl="0" marL="800100" marR="0" rtl="0" algn="l">
              <a:lnSpc>
                <a:spcPct val="120000"/>
              </a:lnSpc>
              <a:spcBef>
                <a:spcPts val="0"/>
              </a:spcBef>
              <a:spcAft>
                <a:spcPts val="0"/>
              </a:spcAft>
              <a:buClr>
                <a:schemeClr val="lt1"/>
              </a:buClr>
              <a:buSzPts val="2400"/>
              <a:buFont typeface="Arial"/>
              <a:buChar char="•"/>
            </a:pPr>
            <a:r>
              <a:rPr b="0" i="0" lang="en-US" sz="2400" u="none" cap="none" strike="noStrike">
                <a:solidFill>
                  <a:schemeClr val="lt1"/>
                </a:solidFill>
                <a:latin typeface="Libre Franklin"/>
                <a:ea typeface="Libre Franklin"/>
                <a:cs typeface="Libre Franklin"/>
                <a:sym typeface="Libre Franklin"/>
              </a:rPr>
              <a:t>Immediately after noncompliance is determined, agencies receive written notification and recommendations for corrective action.</a:t>
            </a:r>
            <a:endParaRPr b="0" i="0" sz="2400" u="none" cap="none" strike="noStrike">
              <a:solidFill>
                <a:schemeClr val="lt1"/>
              </a:solidFill>
              <a:latin typeface="Libre Franklin"/>
              <a:ea typeface="Libre Franklin"/>
              <a:cs typeface="Libre Franklin"/>
              <a:sym typeface="Libre Franklin"/>
            </a:endParaRPr>
          </a:p>
          <a:p>
            <a:pPr indent="-342900" lvl="0" marL="800100" marR="0" rtl="0" algn="l">
              <a:lnSpc>
                <a:spcPct val="120000"/>
              </a:lnSpc>
              <a:spcBef>
                <a:spcPts val="0"/>
              </a:spcBef>
              <a:spcAft>
                <a:spcPts val="0"/>
              </a:spcAft>
              <a:buClr>
                <a:schemeClr val="lt1"/>
              </a:buClr>
              <a:buSzPts val="2400"/>
              <a:buFont typeface="Arial"/>
              <a:buChar char="•"/>
            </a:pPr>
            <a:r>
              <a:rPr b="0" i="0" lang="en-US" sz="2400" u="none" cap="none" strike="noStrike">
                <a:solidFill>
                  <a:schemeClr val="lt1"/>
                </a:solidFill>
                <a:latin typeface="Libre Franklin"/>
                <a:ea typeface="Libre Franklin"/>
                <a:cs typeface="Libre Franklin"/>
                <a:sym typeface="Libre Franklin"/>
              </a:rPr>
              <a:t>DES HRP attempts to achieve voluntary compliance.</a:t>
            </a:r>
            <a:endParaRPr b="0" i="0" sz="1400" u="none" cap="none" strike="noStrike">
              <a:solidFill>
                <a:srgbClr val="000000"/>
              </a:solidFill>
              <a:latin typeface="Arial"/>
              <a:ea typeface="Arial"/>
              <a:cs typeface="Arial"/>
              <a:sym typeface="Arial"/>
            </a:endParaRPr>
          </a:p>
          <a:p>
            <a:pPr indent="-342900" lvl="0" marL="800100" marR="0" rtl="0" algn="l">
              <a:lnSpc>
                <a:spcPct val="120000"/>
              </a:lnSpc>
              <a:spcBef>
                <a:spcPts val="0"/>
              </a:spcBef>
              <a:spcAft>
                <a:spcPts val="0"/>
              </a:spcAft>
              <a:buClr>
                <a:schemeClr val="lt1"/>
              </a:buClr>
              <a:buSzPts val="2400"/>
              <a:buFont typeface="Arial"/>
              <a:buChar char="•"/>
            </a:pPr>
            <a:r>
              <a:rPr b="0" i="0" lang="en-US" sz="2400" u="none" cap="none" strike="noStrike">
                <a:solidFill>
                  <a:schemeClr val="lt1"/>
                </a:solidFill>
                <a:latin typeface="Libre Franklin"/>
                <a:ea typeface="Libre Franklin"/>
                <a:cs typeface="Libre Franklin"/>
                <a:sym typeface="Libre Franklin"/>
              </a:rPr>
              <a:t>Agencies have 60 days to complete corrective action.</a:t>
            </a:r>
            <a:endParaRPr b="0" i="0" sz="1400" u="none" cap="none" strike="noStrike">
              <a:solidFill>
                <a:srgbClr val="000000"/>
              </a:solidFill>
              <a:latin typeface="Arial"/>
              <a:ea typeface="Arial"/>
              <a:cs typeface="Arial"/>
              <a:sym typeface="Arial"/>
            </a:endParaRPr>
          </a:p>
          <a:p>
            <a:pPr indent="-342900" lvl="0" marL="800100" marR="0" rtl="0" algn="l">
              <a:lnSpc>
                <a:spcPct val="120000"/>
              </a:lnSpc>
              <a:spcBef>
                <a:spcPts val="0"/>
              </a:spcBef>
              <a:spcAft>
                <a:spcPts val="0"/>
              </a:spcAft>
              <a:buClr>
                <a:schemeClr val="lt1"/>
              </a:buClr>
              <a:buSzPts val="2400"/>
              <a:buFont typeface="Arial"/>
              <a:buChar char="•"/>
            </a:pPr>
            <a:r>
              <a:rPr b="0" i="0" lang="en-US" sz="2400" u="none" cap="none" strike="noStrike">
                <a:solidFill>
                  <a:schemeClr val="lt1"/>
                </a:solidFill>
                <a:latin typeface="Libre Franklin"/>
                <a:ea typeface="Libre Franklin"/>
                <a:cs typeface="Libre Franklin"/>
                <a:sym typeface="Libre Franklin"/>
              </a:rPr>
              <a:t>When agencies do not comply with the corrective action voluntarily, DES HRP engages with the USDA Office of Civil Rights for further action.</a:t>
            </a:r>
            <a:endParaRPr b="0" i="0" sz="1400" u="none" cap="none" strike="noStrike">
              <a:solidFill>
                <a:srgbClr val="000000"/>
              </a:solidFill>
              <a:latin typeface="Arial"/>
              <a:ea typeface="Arial"/>
              <a:cs typeface="Arial"/>
              <a:sym typeface="Arial"/>
            </a:endParaRPr>
          </a:p>
          <a:p>
            <a:pPr indent="-304800" lvl="0" marL="914400" marR="0" rtl="0" algn="l">
              <a:lnSpc>
                <a:spcPct val="90000"/>
              </a:lnSpc>
              <a:spcBef>
                <a:spcPts val="0"/>
              </a:spcBef>
              <a:spcAft>
                <a:spcPts val="0"/>
              </a:spcAft>
              <a:buClr>
                <a:schemeClr val="dk1"/>
              </a:buClr>
              <a:buSzPts val="2400"/>
              <a:buFont typeface="Noto Sans Symbols"/>
              <a:buNone/>
            </a:pPr>
            <a:r>
              <a:t/>
            </a:r>
            <a:endParaRPr b="0" i="0" sz="2400" u="none" cap="none" strike="noStrike">
              <a:solidFill>
                <a:schemeClr val="lt1"/>
              </a:solidFill>
              <a:latin typeface="Libre Franklin"/>
              <a:ea typeface="Libre Franklin"/>
              <a:cs typeface="Libre Franklin"/>
              <a:sym typeface="Libre Franklin"/>
            </a:endParaRPr>
          </a:p>
          <a:p>
            <a:pPr indent="0" lvl="0" marL="0" marR="0" rtl="0" algn="l">
              <a:lnSpc>
                <a:spcPct val="90000"/>
              </a:lnSpc>
              <a:spcBef>
                <a:spcPts val="0"/>
              </a:spcBef>
              <a:spcAft>
                <a:spcPts val="0"/>
              </a:spcAft>
              <a:buClr>
                <a:srgbClr val="000000"/>
              </a:buClr>
              <a:buSzPts val="2400"/>
              <a:buFont typeface="Arial"/>
              <a:buNone/>
            </a:pPr>
            <a:r>
              <a:rPr b="0" i="0" lang="en-US" sz="2400" u="none" cap="none" strike="noStrike">
                <a:solidFill>
                  <a:schemeClr val="lt1"/>
                </a:solidFill>
                <a:latin typeface="Libre Franklin"/>
                <a:ea typeface="Libre Franklin"/>
                <a:cs typeface="Libre Franklin"/>
                <a:sym typeface="Libre Franklin"/>
              </a:rPr>
              <a:t>Failure to comply with CR requirements may lead to the loss of Federal funding or other penalties as provided by 7 C.F.R. Part 15.</a:t>
            </a:r>
            <a:endParaRPr b="0" i="0" sz="2400" u="none" cap="none" strike="noStrike">
              <a:solidFill>
                <a:schemeClr val="lt1"/>
              </a:solidFill>
              <a:latin typeface="Libre Franklin"/>
              <a:ea typeface="Libre Franklin"/>
              <a:cs typeface="Libre Franklin"/>
              <a:sym typeface="Libre Franklin"/>
            </a:endParaRPr>
          </a:p>
        </p:txBody>
      </p:sp>
    </p:spTree>
  </p:cSld>
  <p:clrMapOvr>
    <a:masterClrMapping/>
  </p:clrMapOvr>
  <p:transition spd="slow">
    <p:fade/>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A35"/>
        </a:solidFill>
      </p:bgPr>
    </p:bg>
    <p:spTree>
      <p:nvGrpSpPr>
        <p:cNvPr id="360" name="Shape 360"/>
        <p:cNvGrpSpPr/>
        <p:nvPr/>
      </p:nvGrpSpPr>
      <p:grpSpPr>
        <a:xfrm>
          <a:off x="0" y="0"/>
          <a:ext cx="0" cy="0"/>
          <a:chOff x="0" y="0"/>
          <a:chExt cx="0" cy="0"/>
        </a:xfrm>
      </p:grpSpPr>
      <p:sp>
        <p:nvSpPr>
          <p:cNvPr id="361" name="Google Shape;361;p31"/>
          <p:cNvSpPr txBox="1"/>
          <p:nvPr/>
        </p:nvSpPr>
        <p:spPr>
          <a:xfrm>
            <a:off x="0" y="0"/>
            <a:ext cx="12192000" cy="400110"/>
          </a:xfrm>
          <a:prstGeom prst="rect">
            <a:avLst/>
          </a:prstGeom>
          <a:solidFill>
            <a:srgbClr val="BFBFBF"/>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3F3F3F"/>
                </a:solidFill>
                <a:latin typeface="Libre Franklin"/>
                <a:ea typeface="Libre Franklin"/>
                <a:cs typeface="Libre Franklin"/>
                <a:sym typeface="Libre Franklin"/>
              </a:rPr>
              <a:t>Annual Civil Rights Training for CSFP and TEFAP</a:t>
            </a:r>
            <a:endParaRPr b="0" i="0" sz="1400" u="none" cap="none" strike="noStrike">
              <a:solidFill>
                <a:srgbClr val="000000"/>
              </a:solidFill>
              <a:latin typeface="Arial"/>
              <a:ea typeface="Arial"/>
              <a:cs typeface="Arial"/>
              <a:sym typeface="Arial"/>
            </a:endParaRPr>
          </a:p>
        </p:txBody>
      </p:sp>
      <p:sp>
        <p:nvSpPr>
          <p:cNvPr id="362" name="Google Shape;362;p31"/>
          <p:cNvSpPr txBox="1"/>
          <p:nvPr/>
        </p:nvSpPr>
        <p:spPr>
          <a:xfrm>
            <a:off x="518160" y="761538"/>
            <a:ext cx="11155680" cy="46166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Libre Franklin"/>
                <a:ea typeface="Libre Franklin"/>
                <a:cs typeface="Libre Franklin"/>
                <a:sym typeface="Libre Franklin"/>
              </a:rPr>
              <a:t>Additional Information and Resources	</a:t>
            </a:r>
            <a:endParaRPr b="0" i="0" sz="1400" u="none" cap="none" strike="noStrike">
              <a:solidFill>
                <a:srgbClr val="000000"/>
              </a:solidFill>
              <a:latin typeface="Arial"/>
              <a:ea typeface="Arial"/>
              <a:cs typeface="Arial"/>
              <a:sym typeface="Arial"/>
            </a:endParaRPr>
          </a:p>
        </p:txBody>
      </p:sp>
      <p:cxnSp>
        <p:nvCxnSpPr>
          <p:cNvPr id="363" name="Google Shape;363;p31"/>
          <p:cNvCxnSpPr/>
          <p:nvPr/>
        </p:nvCxnSpPr>
        <p:spPr>
          <a:xfrm>
            <a:off x="518160" y="1226334"/>
            <a:ext cx="11155680" cy="0"/>
          </a:xfrm>
          <a:prstGeom prst="straightConnector1">
            <a:avLst/>
          </a:prstGeom>
          <a:noFill/>
          <a:ln cap="flat" cmpd="sng" w="9525">
            <a:solidFill>
              <a:srgbClr val="BFBFBF"/>
            </a:solidFill>
            <a:prstDash val="solid"/>
            <a:miter lim="800000"/>
            <a:headEnd len="sm" w="sm" type="none"/>
            <a:tailEnd len="sm" w="sm" type="none"/>
          </a:ln>
        </p:spPr>
      </p:cxnSp>
      <p:sp>
        <p:nvSpPr>
          <p:cNvPr id="364" name="Google Shape;364;p31"/>
          <p:cNvSpPr txBox="1"/>
          <p:nvPr/>
        </p:nvSpPr>
        <p:spPr>
          <a:xfrm>
            <a:off x="521208" y="1371600"/>
            <a:ext cx="11155800" cy="434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accent4"/>
                </a:solidFill>
                <a:latin typeface="Libre Franklin"/>
                <a:ea typeface="Libre Franklin"/>
                <a:cs typeface="Libre Franklin"/>
                <a:sym typeface="Libre Franklin"/>
              </a:rPr>
              <a:t>Training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Libre Franklin"/>
                <a:ea typeface="Libre Franklin"/>
                <a:cs typeface="Libre Franklin"/>
                <a:sym typeface="Libre Franklin"/>
              </a:rPr>
              <a:t>All HRP programs have the same civil rights training requirements.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Libre Franklin"/>
              <a:ea typeface="Libre Franklin"/>
              <a:cs typeface="Libre Franklin"/>
              <a:sym typeface="Libre Franklin"/>
            </a:endParaRPr>
          </a:p>
          <a:p>
            <a:pPr indent="-342900" lvl="0" marL="800100" marR="0" rtl="0" algn="l">
              <a:lnSpc>
                <a:spcPct val="100000"/>
              </a:lnSpc>
              <a:spcBef>
                <a:spcPts val="0"/>
              </a:spcBef>
              <a:spcAft>
                <a:spcPts val="0"/>
              </a:spcAft>
              <a:buClr>
                <a:schemeClr val="lt1"/>
              </a:buClr>
              <a:buSzPts val="2400"/>
              <a:buFont typeface="Arial"/>
              <a:buChar char="•"/>
            </a:pPr>
            <a:r>
              <a:rPr b="0" i="0" lang="en-US" sz="2400" u="none" cap="none" strike="noStrike">
                <a:solidFill>
                  <a:schemeClr val="lt1"/>
                </a:solidFill>
                <a:latin typeface="Libre Franklin"/>
                <a:ea typeface="Libre Franklin"/>
                <a:cs typeface="Libre Franklin"/>
                <a:sym typeface="Libre Franklin"/>
              </a:rPr>
              <a:t>Must be taken every year</a:t>
            </a:r>
            <a:endParaRPr b="0" i="0" sz="1400" u="none" cap="none" strike="noStrike">
              <a:solidFill>
                <a:srgbClr val="000000"/>
              </a:solidFill>
              <a:latin typeface="Arial"/>
              <a:ea typeface="Arial"/>
              <a:cs typeface="Arial"/>
              <a:sym typeface="Arial"/>
            </a:endParaRPr>
          </a:p>
          <a:p>
            <a:pPr indent="-342900" lvl="0" marL="800100" marR="0" rtl="0" algn="l">
              <a:lnSpc>
                <a:spcPct val="100000"/>
              </a:lnSpc>
              <a:spcBef>
                <a:spcPts val="0"/>
              </a:spcBef>
              <a:spcAft>
                <a:spcPts val="0"/>
              </a:spcAft>
              <a:buClr>
                <a:schemeClr val="lt1"/>
              </a:buClr>
              <a:buSzPts val="2400"/>
              <a:buFont typeface="Arial"/>
              <a:buChar char="•"/>
            </a:pPr>
            <a:r>
              <a:rPr b="0" i="0" lang="en-US" sz="2400" u="none" cap="none" strike="noStrike">
                <a:solidFill>
                  <a:schemeClr val="lt1"/>
                </a:solidFill>
                <a:latin typeface="Libre Franklin"/>
                <a:ea typeface="Libre Franklin"/>
                <a:cs typeface="Libre Franklin"/>
                <a:sym typeface="Libre Franklin"/>
              </a:rPr>
              <a:t>Mandatory for frontline staff and volunteers</a:t>
            </a:r>
            <a:endParaRPr b="0" i="0" sz="1400" u="none" cap="none" strike="noStrike">
              <a:solidFill>
                <a:srgbClr val="000000"/>
              </a:solidFill>
              <a:latin typeface="Arial"/>
              <a:ea typeface="Arial"/>
              <a:cs typeface="Arial"/>
              <a:sym typeface="Arial"/>
            </a:endParaRPr>
          </a:p>
          <a:p>
            <a:pPr indent="-342900" lvl="0" marL="800100" marR="0" rtl="0" algn="l">
              <a:lnSpc>
                <a:spcPct val="100000"/>
              </a:lnSpc>
              <a:spcBef>
                <a:spcPts val="0"/>
              </a:spcBef>
              <a:spcAft>
                <a:spcPts val="0"/>
              </a:spcAft>
              <a:buClr>
                <a:schemeClr val="lt1"/>
              </a:buClr>
              <a:buSzPts val="2400"/>
              <a:buFont typeface="Arial"/>
              <a:buChar char="•"/>
            </a:pPr>
            <a:r>
              <a:rPr b="0" i="0" lang="en-US" sz="2400" u="none" cap="none" strike="noStrike">
                <a:solidFill>
                  <a:schemeClr val="lt1"/>
                </a:solidFill>
                <a:latin typeface="Libre Franklin"/>
                <a:ea typeface="Libre Franklin"/>
                <a:cs typeface="Libre Franklin"/>
                <a:sym typeface="Libre Franklin"/>
              </a:rPr>
              <a:t>Mandatory for the supervisors of frontline staff and volunteers</a:t>
            </a:r>
            <a:endParaRPr b="0" i="0" sz="1400" u="none" cap="none" strike="noStrike">
              <a:solidFill>
                <a:srgbClr val="000000"/>
              </a:solidFill>
              <a:latin typeface="Arial"/>
              <a:ea typeface="Arial"/>
              <a:cs typeface="Arial"/>
              <a:sym typeface="Arial"/>
            </a:endParaRPr>
          </a:p>
          <a:p>
            <a:pPr indent="-342900" lvl="0" marL="800100" marR="0" rtl="0" algn="l">
              <a:lnSpc>
                <a:spcPct val="100000"/>
              </a:lnSpc>
              <a:spcBef>
                <a:spcPts val="0"/>
              </a:spcBef>
              <a:spcAft>
                <a:spcPts val="0"/>
              </a:spcAft>
              <a:buClr>
                <a:schemeClr val="lt1"/>
              </a:buClr>
              <a:buSzPts val="2400"/>
              <a:buFont typeface="Arial"/>
              <a:buChar char="•"/>
            </a:pPr>
            <a:r>
              <a:rPr b="0" i="0" lang="en-US" sz="2400" u="none" cap="none" strike="noStrike">
                <a:solidFill>
                  <a:schemeClr val="lt1"/>
                </a:solidFill>
                <a:latin typeface="Libre Franklin"/>
                <a:ea typeface="Libre Franklin"/>
                <a:cs typeface="Libre Franklin"/>
                <a:sym typeface="Libre Franklin"/>
              </a:rPr>
              <a:t>Mandatory for Program administrators and encouraged for agency leadership</a:t>
            </a:r>
            <a:endParaRPr b="0" i="0" sz="1400" u="none" cap="none" strike="noStrike">
              <a:solidFill>
                <a:srgbClr val="000000"/>
              </a:solidFill>
              <a:latin typeface="Arial"/>
              <a:ea typeface="Arial"/>
              <a:cs typeface="Arial"/>
              <a:sym typeface="Arial"/>
            </a:endParaRPr>
          </a:p>
          <a:p>
            <a:pPr indent="-342900" lvl="0" marL="800100" marR="0" rtl="0" algn="l">
              <a:lnSpc>
                <a:spcPct val="100000"/>
              </a:lnSpc>
              <a:spcBef>
                <a:spcPts val="0"/>
              </a:spcBef>
              <a:spcAft>
                <a:spcPts val="0"/>
              </a:spcAft>
              <a:buClr>
                <a:schemeClr val="lt1"/>
              </a:buClr>
              <a:buSzPts val="2400"/>
              <a:buFont typeface="Arial"/>
              <a:buChar char="•"/>
            </a:pPr>
            <a:r>
              <a:rPr b="0" i="0" lang="en-US" sz="2400" u="none" cap="none" strike="noStrike">
                <a:solidFill>
                  <a:schemeClr val="lt1"/>
                </a:solidFill>
                <a:latin typeface="Libre Franklin"/>
                <a:ea typeface="Libre Franklin"/>
                <a:cs typeface="Libre Franklin"/>
                <a:sym typeface="Libre Franklin"/>
              </a:rPr>
              <a:t>Paid frontline staff and supervisors must take the full training course.</a:t>
            </a:r>
            <a:endParaRPr b="0" i="0" sz="1400" u="none" cap="none" strike="noStrike">
              <a:solidFill>
                <a:srgbClr val="000000"/>
              </a:solidFill>
              <a:latin typeface="Arial"/>
              <a:ea typeface="Arial"/>
              <a:cs typeface="Arial"/>
              <a:sym typeface="Arial"/>
            </a:endParaRPr>
          </a:p>
          <a:p>
            <a:pPr indent="-342900" lvl="0" marL="800100" marR="0" rtl="0" algn="l">
              <a:lnSpc>
                <a:spcPct val="100000"/>
              </a:lnSpc>
              <a:spcBef>
                <a:spcPts val="0"/>
              </a:spcBef>
              <a:spcAft>
                <a:spcPts val="0"/>
              </a:spcAft>
              <a:buClr>
                <a:schemeClr val="lt1"/>
              </a:buClr>
              <a:buSzPts val="2400"/>
              <a:buFont typeface="Arial"/>
              <a:buChar char="•"/>
            </a:pPr>
            <a:r>
              <a:rPr b="0" i="0" lang="en-US" sz="2400" u="none" cap="none" strike="noStrike">
                <a:solidFill>
                  <a:schemeClr val="lt1"/>
                </a:solidFill>
                <a:latin typeface="Libre Franklin"/>
                <a:ea typeface="Libre Franklin"/>
                <a:cs typeface="Libre Franklin"/>
                <a:sym typeface="Libre Franklin"/>
              </a:rPr>
              <a:t>Specific topics must be covered.</a:t>
            </a:r>
            <a:endParaRPr b="0" i="0" sz="1400" u="none" cap="none" strike="noStrike">
              <a:solidFill>
                <a:srgbClr val="000000"/>
              </a:solidFill>
              <a:latin typeface="Arial"/>
              <a:ea typeface="Arial"/>
              <a:cs typeface="Arial"/>
              <a:sym typeface="Arial"/>
            </a:endParaRPr>
          </a:p>
          <a:p>
            <a:pPr indent="-342900" lvl="0" marL="800100" marR="0" rtl="0" algn="l">
              <a:lnSpc>
                <a:spcPct val="100000"/>
              </a:lnSpc>
              <a:spcBef>
                <a:spcPts val="0"/>
              </a:spcBef>
              <a:spcAft>
                <a:spcPts val="0"/>
              </a:spcAft>
              <a:buClr>
                <a:schemeClr val="lt1"/>
              </a:buClr>
              <a:buSzPts val="2400"/>
              <a:buFont typeface="Arial"/>
              <a:buChar char="•"/>
            </a:pPr>
            <a:r>
              <a:rPr b="0" i="0" lang="en-US" sz="2400" u="none" cap="none" strike="noStrike">
                <a:solidFill>
                  <a:schemeClr val="lt1"/>
                </a:solidFill>
                <a:latin typeface="Libre Franklin"/>
                <a:ea typeface="Libre Franklin"/>
                <a:cs typeface="Libre Franklin"/>
                <a:sym typeface="Libre Franklin"/>
              </a:rPr>
              <a:t>DES HRP trains local agency specialists; local agency specialists train their respective agency personnel.</a:t>
            </a:r>
            <a:endParaRPr b="0" i="0" sz="1400" u="none" cap="none" strike="noStrike">
              <a:solidFill>
                <a:srgbClr val="000000"/>
              </a:solidFill>
              <a:latin typeface="Arial"/>
              <a:ea typeface="Arial"/>
              <a:cs typeface="Arial"/>
              <a:sym typeface="Arial"/>
            </a:endParaRPr>
          </a:p>
        </p:txBody>
      </p:sp>
    </p:spTree>
  </p:cSld>
  <p:clrMapOvr>
    <a:masterClrMapping/>
  </p:clrMapOvr>
  <p:transition spd="slow">
    <p:fade/>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A35"/>
        </a:solidFill>
      </p:bgPr>
    </p:bg>
    <p:spTree>
      <p:nvGrpSpPr>
        <p:cNvPr id="369" name="Shape 369"/>
        <p:cNvGrpSpPr/>
        <p:nvPr/>
      </p:nvGrpSpPr>
      <p:grpSpPr>
        <a:xfrm>
          <a:off x="0" y="0"/>
          <a:ext cx="0" cy="0"/>
          <a:chOff x="0" y="0"/>
          <a:chExt cx="0" cy="0"/>
        </a:xfrm>
      </p:grpSpPr>
      <p:sp>
        <p:nvSpPr>
          <p:cNvPr id="370" name="Google Shape;370;p32"/>
          <p:cNvSpPr txBox="1"/>
          <p:nvPr/>
        </p:nvSpPr>
        <p:spPr>
          <a:xfrm>
            <a:off x="0" y="0"/>
            <a:ext cx="12192000" cy="400110"/>
          </a:xfrm>
          <a:prstGeom prst="rect">
            <a:avLst/>
          </a:prstGeom>
          <a:solidFill>
            <a:srgbClr val="BFBFBF"/>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3F3F3F"/>
                </a:solidFill>
                <a:latin typeface="Libre Franklin"/>
                <a:ea typeface="Libre Franklin"/>
                <a:cs typeface="Libre Franklin"/>
                <a:sym typeface="Libre Franklin"/>
              </a:rPr>
              <a:t>Annual Civil Rights Training for CSFP and TEFAP</a:t>
            </a:r>
            <a:endParaRPr b="0" i="0" sz="1400" u="none" cap="none" strike="noStrike">
              <a:solidFill>
                <a:srgbClr val="000000"/>
              </a:solidFill>
              <a:latin typeface="Arial"/>
              <a:ea typeface="Arial"/>
              <a:cs typeface="Arial"/>
              <a:sym typeface="Arial"/>
            </a:endParaRPr>
          </a:p>
        </p:txBody>
      </p:sp>
      <p:sp>
        <p:nvSpPr>
          <p:cNvPr id="371" name="Google Shape;371;p32"/>
          <p:cNvSpPr txBox="1"/>
          <p:nvPr/>
        </p:nvSpPr>
        <p:spPr>
          <a:xfrm>
            <a:off x="518160" y="761538"/>
            <a:ext cx="11155680" cy="46166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Libre Franklin"/>
                <a:ea typeface="Libre Franklin"/>
                <a:cs typeface="Libre Franklin"/>
                <a:sym typeface="Libre Franklin"/>
              </a:rPr>
              <a:t>Additional Information and Resources	</a:t>
            </a:r>
            <a:endParaRPr b="0" i="0" sz="1400" u="none" cap="none" strike="noStrike">
              <a:solidFill>
                <a:srgbClr val="000000"/>
              </a:solidFill>
              <a:latin typeface="Arial"/>
              <a:ea typeface="Arial"/>
              <a:cs typeface="Arial"/>
              <a:sym typeface="Arial"/>
            </a:endParaRPr>
          </a:p>
        </p:txBody>
      </p:sp>
      <p:cxnSp>
        <p:nvCxnSpPr>
          <p:cNvPr id="372" name="Google Shape;372;p32"/>
          <p:cNvCxnSpPr/>
          <p:nvPr/>
        </p:nvCxnSpPr>
        <p:spPr>
          <a:xfrm>
            <a:off x="518160" y="1226334"/>
            <a:ext cx="11155680" cy="0"/>
          </a:xfrm>
          <a:prstGeom prst="straightConnector1">
            <a:avLst/>
          </a:prstGeom>
          <a:noFill/>
          <a:ln cap="flat" cmpd="sng" w="9525">
            <a:solidFill>
              <a:srgbClr val="BFBFBF"/>
            </a:solidFill>
            <a:prstDash val="solid"/>
            <a:miter lim="800000"/>
            <a:headEnd len="sm" w="sm" type="none"/>
            <a:tailEnd len="sm" w="sm" type="none"/>
          </a:ln>
        </p:spPr>
      </p:cxnSp>
      <p:sp>
        <p:nvSpPr>
          <p:cNvPr id="373" name="Google Shape;373;p32"/>
          <p:cNvSpPr txBox="1"/>
          <p:nvPr/>
        </p:nvSpPr>
        <p:spPr>
          <a:xfrm>
            <a:off x="518160" y="1336119"/>
            <a:ext cx="11155680" cy="364715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accent4"/>
                </a:solidFill>
                <a:latin typeface="Libre Franklin"/>
                <a:ea typeface="Libre Franklin"/>
                <a:cs typeface="Libre Franklin"/>
                <a:sym typeface="Libre Franklin"/>
              </a:rPr>
              <a:t>Data Collection and Reporting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Libre Franklin"/>
                <a:ea typeface="Libre Franklin"/>
                <a:cs typeface="Libre Franklin"/>
                <a:sym typeface="Libre Franklin"/>
              </a:rPr>
              <a:t>Used to determine how effectively FNS programs are reaching potential eligible persons and beneficiaries, and to identify areas where additional outreach is needed.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Libre Franklin"/>
              <a:ea typeface="Libre Franklin"/>
              <a:cs typeface="Libre Franklin"/>
              <a:sym typeface="Libre Franklin"/>
            </a:endParaRPr>
          </a:p>
          <a:p>
            <a:pPr indent="-342900" lvl="0" marL="800100" marR="0" rtl="0" algn="l">
              <a:lnSpc>
                <a:spcPct val="100000"/>
              </a:lnSpc>
              <a:spcBef>
                <a:spcPts val="0"/>
              </a:spcBef>
              <a:spcAft>
                <a:spcPts val="0"/>
              </a:spcAft>
              <a:buClr>
                <a:schemeClr val="lt1"/>
              </a:buClr>
              <a:buSzPts val="2000"/>
              <a:buFont typeface="Arial"/>
              <a:buChar char="•"/>
            </a:pPr>
            <a:r>
              <a:rPr b="0" i="0" lang="en-US" sz="2000" u="none" cap="none" strike="noStrike">
                <a:solidFill>
                  <a:schemeClr val="lt1"/>
                </a:solidFill>
                <a:latin typeface="Libre Franklin"/>
                <a:ea typeface="Libre Franklin"/>
                <a:cs typeface="Libre Franklin"/>
                <a:sym typeface="Libre Franklin"/>
              </a:rPr>
              <a:t>Client self-identification of race and ethnicity is preferred.</a:t>
            </a:r>
            <a:endParaRPr b="0" i="0" sz="1400" u="none" cap="none" strike="noStrike">
              <a:solidFill>
                <a:srgbClr val="000000"/>
              </a:solidFill>
              <a:latin typeface="Arial"/>
              <a:ea typeface="Arial"/>
              <a:cs typeface="Arial"/>
              <a:sym typeface="Arial"/>
            </a:endParaRPr>
          </a:p>
          <a:p>
            <a:pPr indent="-342900" lvl="0" marL="800100" marR="0" rtl="0" algn="l">
              <a:lnSpc>
                <a:spcPct val="100000"/>
              </a:lnSpc>
              <a:spcBef>
                <a:spcPts val="0"/>
              </a:spcBef>
              <a:spcAft>
                <a:spcPts val="0"/>
              </a:spcAft>
              <a:buClr>
                <a:schemeClr val="lt1"/>
              </a:buClr>
              <a:buSzPts val="2000"/>
              <a:buFont typeface="Arial"/>
              <a:buChar char="•"/>
            </a:pPr>
            <a:r>
              <a:rPr b="0" i="0" lang="en-US" sz="2000" u="none" cap="none" strike="noStrike">
                <a:solidFill>
                  <a:schemeClr val="lt1"/>
                </a:solidFill>
                <a:latin typeface="Libre Franklin"/>
                <a:ea typeface="Libre Franklin"/>
                <a:cs typeface="Libre Franklin"/>
                <a:sym typeface="Libre Franklin"/>
              </a:rPr>
              <a:t>Agency identification of client race and ethnicity is acceptable when clients decline to provide a response.</a:t>
            </a:r>
            <a:endParaRPr b="0" i="0" sz="1400" u="none" cap="none" strike="noStrike">
              <a:solidFill>
                <a:srgbClr val="000000"/>
              </a:solidFill>
              <a:latin typeface="Arial"/>
              <a:ea typeface="Arial"/>
              <a:cs typeface="Arial"/>
              <a:sym typeface="Arial"/>
            </a:endParaRPr>
          </a:p>
          <a:p>
            <a:pPr indent="-342900" lvl="0" marL="800100" marR="0" rtl="0" algn="l">
              <a:lnSpc>
                <a:spcPct val="100000"/>
              </a:lnSpc>
              <a:spcBef>
                <a:spcPts val="0"/>
              </a:spcBef>
              <a:spcAft>
                <a:spcPts val="0"/>
              </a:spcAft>
              <a:buClr>
                <a:schemeClr val="lt1"/>
              </a:buClr>
              <a:buSzPts val="2000"/>
              <a:buFont typeface="Arial"/>
              <a:buChar char="•"/>
            </a:pPr>
            <a:r>
              <a:rPr b="0" i="0" lang="en-US" sz="2000" u="none" cap="none" strike="noStrike">
                <a:solidFill>
                  <a:schemeClr val="lt1"/>
                </a:solidFill>
                <a:latin typeface="Libre Franklin"/>
                <a:ea typeface="Libre Franklin"/>
                <a:cs typeface="Libre Franklin"/>
                <a:sym typeface="Libre Franklin"/>
              </a:rPr>
              <a:t>Collected by DES when completing an online application or when a paper application is submitted to a local eligibility office</a:t>
            </a:r>
            <a:endParaRPr b="0" i="0" sz="1400" u="none" cap="none" strike="noStrike">
              <a:solidFill>
                <a:srgbClr val="000000"/>
              </a:solidFill>
              <a:latin typeface="Arial"/>
              <a:ea typeface="Arial"/>
              <a:cs typeface="Arial"/>
              <a:sym typeface="Arial"/>
            </a:endParaRPr>
          </a:p>
          <a:p>
            <a:pPr indent="-342900" lvl="0" marL="800100" marR="0" rtl="0" algn="l">
              <a:lnSpc>
                <a:spcPct val="100000"/>
              </a:lnSpc>
              <a:spcBef>
                <a:spcPts val="0"/>
              </a:spcBef>
              <a:spcAft>
                <a:spcPts val="0"/>
              </a:spcAft>
              <a:buClr>
                <a:schemeClr val="lt1"/>
              </a:buClr>
              <a:buSzPts val="2000"/>
              <a:buFont typeface="Arial"/>
              <a:buChar char="•"/>
            </a:pPr>
            <a:r>
              <a:rPr b="0" i="0" lang="en-US" sz="2000" u="none" cap="none" strike="noStrike">
                <a:solidFill>
                  <a:schemeClr val="lt1"/>
                </a:solidFill>
                <a:latin typeface="Libre Franklin"/>
                <a:ea typeface="Libre Franklin"/>
                <a:cs typeface="Libre Franklin"/>
                <a:sym typeface="Libre Franklin"/>
              </a:rPr>
              <a:t>Two ethnicity categories – clients pick one option</a:t>
            </a:r>
            <a:endParaRPr b="0" i="0" sz="1400" u="none" cap="none" strike="noStrike">
              <a:solidFill>
                <a:srgbClr val="000000"/>
              </a:solidFill>
              <a:latin typeface="Arial"/>
              <a:ea typeface="Arial"/>
              <a:cs typeface="Arial"/>
              <a:sym typeface="Arial"/>
            </a:endParaRPr>
          </a:p>
          <a:p>
            <a:pPr indent="-342900" lvl="0" marL="800100" marR="0" rtl="0" algn="l">
              <a:lnSpc>
                <a:spcPct val="100000"/>
              </a:lnSpc>
              <a:spcBef>
                <a:spcPts val="0"/>
              </a:spcBef>
              <a:spcAft>
                <a:spcPts val="0"/>
              </a:spcAft>
              <a:buClr>
                <a:schemeClr val="lt1"/>
              </a:buClr>
              <a:buSzPts val="2000"/>
              <a:buFont typeface="Arial"/>
              <a:buChar char="•"/>
            </a:pPr>
            <a:r>
              <a:rPr b="0" i="0" lang="en-US" sz="2000" u="none" cap="none" strike="noStrike">
                <a:solidFill>
                  <a:schemeClr val="lt1"/>
                </a:solidFill>
                <a:latin typeface="Libre Franklin"/>
                <a:ea typeface="Libre Franklin"/>
                <a:cs typeface="Libre Franklin"/>
                <a:sym typeface="Libre Franklin"/>
              </a:rPr>
              <a:t>Five or more race categories – clients pick as many options as necessary</a:t>
            </a:r>
            <a:endParaRPr b="0" i="0" sz="14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Libre Franklin"/>
              <a:ea typeface="Libre Franklin"/>
              <a:cs typeface="Libre Franklin"/>
              <a:sym typeface="Libre Franklin"/>
            </a:endParaRPr>
          </a:p>
        </p:txBody>
      </p:sp>
      <p:sp>
        <p:nvSpPr>
          <p:cNvPr id="374" name="Google Shape;374;p32"/>
          <p:cNvSpPr txBox="1"/>
          <p:nvPr/>
        </p:nvSpPr>
        <p:spPr>
          <a:xfrm>
            <a:off x="570776" y="5321826"/>
            <a:ext cx="11050448"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C55A11"/>
              </a:buClr>
              <a:buSzPts val="2000"/>
              <a:buFont typeface="Libre Franklin"/>
              <a:buNone/>
            </a:pPr>
            <a:r>
              <a:rPr b="0" i="0" lang="en-US" sz="2000" u="none" cap="none" strike="noStrike">
                <a:solidFill>
                  <a:srgbClr val="C55A11"/>
                </a:solidFill>
                <a:latin typeface="Libre Franklin"/>
                <a:ea typeface="Libre Franklin"/>
                <a:cs typeface="Libre Franklin"/>
                <a:sym typeface="Libre Franklin"/>
              </a:rPr>
              <a:t>The collection of this data is </a:t>
            </a:r>
            <a:r>
              <a:rPr b="1" i="0" lang="en-US" sz="2000" u="none" cap="none" strike="noStrike">
                <a:solidFill>
                  <a:srgbClr val="C55A11"/>
                </a:solidFill>
                <a:latin typeface="Libre Franklin"/>
                <a:ea typeface="Libre Franklin"/>
                <a:cs typeface="Libre Franklin"/>
                <a:sym typeface="Libre Franklin"/>
              </a:rPr>
              <a:t>required</a:t>
            </a:r>
            <a:r>
              <a:rPr b="0" i="0" lang="en-US" sz="2000" u="none" cap="none" strike="noStrike">
                <a:solidFill>
                  <a:srgbClr val="C55A11"/>
                </a:solidFill>
                <a:latin typeface="Libre Franklin"/>
                <a:ea typeface="Libre Franklin"/>
                <a:cs typeface="Libre Franklin"/>
                <a:sym typeface="Libre Franklin"/>
              </a:rPr>
              <a:t> for CSFP participants but optional for TEFAP participants.</a:t>
            </a:r>
            <a:endParaRPr b="0" i="0" sz="1400" u="none" cap="none" strike="noStrike">
              <a:solidFill>
                <a:srgbClr val="000000"/>
              </a:solidFill>
              <a:latin typeface="Arial"/>
              <a:ea typeface="Arial"/>
              <a:cs typeface="Arial"/>
              <a:sym typeface="Arial"/>
            </a:endParaRPr>
          </a:p>
        </p:txBody>
      </p:sp>
    </p:spTree>
  </p:cSld>
  <p:clrMapOvr>
    <a:masterClrMapping/>
  </p:clrMapOvr>
  <p:transition spd="slow">
    <p:fade/>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A35"/>
        </a:solidFill>
      </p:bgPr>
    </p:bg>
    <p:spTree>
      <p:nvGrpSpPr>
        <p:cNvPr id="379" name="Shape 379"/>
        <p:cNvGrpSpPr/>
        <p:nvPr/>
      </p:nvGrpSpPr>
      <p:grpSpPr>
        <a:xfrm>
          <a:off x="0" y="0"/>
          <a:ext cx="0" cy="0"/>
          <a:chOff x="0" y="0"/>
          <a:chExt cx="0" cy="0"/>
        </a:xfrm>
      </p:grpSpPr>
      <p:sp>
        <p:nvSpPr>
          <p:cNvPr id="380" name="Google Shape;380;p33"/>
          <p:cNvSpPr txBox="1"/>
          <p:nvPr/>
        </p:nvSpPr>
        <p:spPr>
          <a:xfrm>
            <a:off x="0" y="0"/>
            <a:ext cx="12192000" cy="400110"/>
          </a:xfrm>
          <a:prstGeom prst="rect">
            <a:avLst/>
          </a:prstGeom>
          <a:solidFill>
            <a:srgbClr val="BFBFBF"/>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3F3F3F"/>
                </a:solidFill>
                <a:latin typeface="Libre Franklin"/>
                <a:ea typeface="Libre Franklin"/>
                <a:cs typeface="Libre Franklin"/>
                <a:sym typeface="Libre Franklin"/>
              </a:rPr>
              <a:t>Annual Civil Rights Training for CSFP and TEFAP</a:t>
            </a:r>
            <a:endParaRPr b="0" i="0" sz="1400" u="none" cap="none" strike="noStrike">
              <a:solidFill>
                <a:srgbClr val="000000"/>
              </a:solidFill>
              <a:latin typeface="Arial"/>
              <a:ea typeface="Arial"/>
              <a:cs typeface="Arial"/>
              <a:sym typeface="Arial"/>
            </a:endParaRPr>
          </a:p>
        </p:txBody>
      </p:sp>
      <p:sp>
        <p:nvSpPr>
          <p:cNvPr id="381" name="Google Shape;381;p33"/>
          <p:cNvSpPr txBox="1"/>
          <p:nvPr/>
        </p:nvSpPr>
        <p:spPr>
          <a:xfrm>
            <a:off x="518160" y="761538"/>
            <a:ext cx="11155680" cy="46166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Libre Franklin"/>
                <a:ea typeface="Libre Franklin"/>
                <a:cs typeface="Libre Franklin"/>
                <a:sym typeface="Libre Franklin"/>
              </a:rPr>
              <a:t>Additional Information and Resources	</a:t>
            </a:r>
            <a:endParaRPr b="0" i="0" sz="1400" u="none" cap="none" strike="noStrike">
              <a:solidFill>
                <a:srgbClr val="000000"/>
              </a:solidFill>
              <a:latin typeface="Arial"/>
              <a:ea typeface="Arial"/>
              <a:cs typeface="Arial"/>
              <a:sym typeface="Arial"/>
            </a:endParaRPr>
          </a:p>
        </p:txBody>
      </p:sp>
      <p:cxnSp>
        <p:nvCxnSpPr>
          <p:cNvPr id="382" name="Google Shape;382;p33"/>
          <p:cNvCxnSpPr/>
          <p:nvPr/>
        </p:nvCxnSpPr>
        <p:spPr>
          <a:xfrm>
            <a:off x="518160" y="1226334"/>
            <a:ext cx="11155680" cy="0"/>
          </a:xfrm>
          <a:prstGeom prst="straightConnector1">
            <a:avLst/>
          </a:prstGeom>
          <a:noFill/>
          <a:ln cap="flat" cmpd="sng" w="9525">
            <a:solidFill>
              <a:srgbClr val="BFBFBF"/>
            </a:solidFill>
            <a:prstDash val="solid"/>
            <a:miter lim="800000"/>
            <a:headEnd len="sm" w="sm" type="none"/>
            <a:tailEnd len="sm" w="sm" type="none"/>
          </a:ln>
        </p:spPr>
      </p:cxnSp>
      <p:sp>
        <p:nvSpPr>
          <p:cNvPr id="383" name="Google Shape;383;p33"/>
          <p:cNvSpPr txBox="1"/>
          <p:nvPr/>
        </p:nvSpPr>
        <p:spPr>
          <a:xfrm>
            <a:off x="521208" y="1371600"/>
            <a:ext cx="11155680"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accent4"/>
                </a:solidFill>
                <a:latin typeface="Libre Franklin"/>
                <a:ea typeface="Libre Franklin"/>
                <a:cs typeface="Libre Franklin"/>
                <a:sym typeface="Libre Franklin"/>
              </a:rPr>
              <a:t>Data Collection and Reporting</a:t>
            </a:r>
            <a:endParaRPr b="0" i="0" sz="1400" u="none" cap="none" strike="noStrike">
              <a:solidFill>
                <a:srgbClr val="000000"/>
              </a:solidFill>
              <a:latin typeface="Arial"/>
              <a:ea typeface="Arial"/>
              <a:cs typeface="Arial"/>
              <a:sym typeface="Arial"/>
            </a:endParaRPr>
          </a:p>
        </p:txBody>
      </p:sp>
      <p:sp>
        <p:nvSpPr>
          <p:cNvPr id="384" name="Google Shape;384;p33"/>
          <p:cNvSpPr/>
          <p:nvPr/>
        </p:nvSpPr>
        <p:spPr>
          <a:xfrm>
            <a:off x="1" y="2336394"/>
            <a:ext cx="12191999" cy="2215991"/>
          </a:xfrm>
          <a:prstGeom prst="rect">
            <a:avLst/>
          </a:prstGeom>
          <a:solidFill>
            <a:srgbClr val="F2F2F2"/>
          </a:solidFill>
          <a:ln>
            <a:noFill/>
          </a:ln>
        </p:spPr>
        <p:txBody>
          <a:bodyPr anchorCtr="0" anchor="ctr" bIns="182875" lIns="457200" spcFirstLastPara="1" rIns="457200" wrap="square" tIns="182875">
            <a:spAutoFit/>
          </a:bodyPr>
          <a:lstStyle/>
          <a:p>
            <a:pPr indent="0" lvl="0" marL="0" marR="0" rtl="0" algn="just">
              <a:lnSpc>
                <a:spcPct val="100000"/>
              </a:lnSpc>
              <a:spcBef>
                <a:spcPts val="0"/>
              </a:spcBef>
              <a:spcAft>
                <a:spcPts val="0"/>
              </a:spcAft>
              <a:buClr>
                <a:srgbClr val="000000"/>
              </a:buClr>
              <a:buSzPts val="2400"/>
              <a:buFont typeface="Arial"/>
              <a:buNone/>
            </a:pPr>
            <a:r>
              <a:rPr b="0" i="0" lang="en-US" sz="2200" u="none" cap="none" strike="noStrike">
                <a:solidFill>
                  <a:srgbClr val="262626"/>
                </a:solidFill>
                <a:latin typeface="Libre Franklin"/>
                <a:ea typeface="Libre Franklin"/>
                <a:cs typeface="Libre Franklin"/>
                <a:sym typeface="Libre Franklin"/>
              </a:rPr>
              <a:t>Clients must never be required to furnish information about their races or ethnicities as a condition of eligibility.  When clients decline to provide the information, agencies must provide the information on the client’s behalf. Observe the client and determine, to the extent practicable, the client’s race and ethnicity. When the client provides the information, agencies must not alter the provided data.</a:t>
            </a:r>
            <a:endParaRPr b="0" i="0" sz="1200" u="none" cap="none" strike="noStrike">
              <a:solidFill>
                <a:srgbClr val="000000"/>
              </a:solidFill>
              <a:latin typeface="Arial"/>
              <a:ea typeface="Arial"/>
              <a:cs typeface="Arial"/>
              <a:sym typeface="Arial"/>
            </a:endParaRPr>
          </a:p>
        </p:txBody>
      </p:sp>
      <p:pic>
        <p:nvPicPr>
          <p:cNvPr id="385" name="Google Shape;385;p33"/>
          <p:cNvPicPr preferRelativeResize="0"/>
          <p:nvPr/>
        </p:nvPicPr>
        <p:blipFill rotWithShape="1">
          <a:blip r:embed="rId3">
            <a:alphaModFix/>
          </a:blip>
          <a:srcRect b="0" l="0" r="0" t="0"/>
          <a:stretch/>
        </p:blipFill>
        <p:spPr>
          <a:xfrm>
            <a:off x="5679799" y="4680520"/>
            <a:ext cx="832402" cy="1664804"/>
          </a:xfrm>
          <a:prstGeom prst="rect">
            <a:avLst/>
          </a:prstGeom>
          <a:noFill/>
          <a:ln>
            <a:noFill/>
          </a:ln>
        </p:spPr>
      </p:pic>
      <p:pic>
        <p:nvPicPr>
          <p:cNvPr id="386" name="Google Shape;386;p33"/>
          <p:cNvPicPr preferRelativeResize="0"/>
          <p:nvPr/>
        </p:nvPicPr>
        <p:blipFill rotWithShape="1">
          <a:blip r:embed="rId4">
            <a:alphaModFix/>
          </a:blip>
          <a:srcRect b="0" l="0" r="0" t="0"/>
          <a:stretch/>
        </p:blipFill>
        <p:spPr>
          <a:xfrm>
            <a:off x="7896200" y="4959170"/>
            <a:ext cx="2772308" cy="1386154"/>
          </a:xfrm>
          <a:prstGeom prst="rect">
            <a:avLst/>
          </a:prstGeom>
          <a:noFill/>
          <a:ln>
            <a:noFill/>
          </a:ln>
        </p:spPr>
      </p:pic>
      <p:pic>
        <p:nvPicPr>
          <p:cNvPr id="387" name="Google Shape;387;p33"/>
          <p:cNvPicPr preferRelativeResize="0"/>
          <p:nvPr/>
        </p:nvPicPr>
        <p:blipFill rotWithShape="1">
          <a:blip r:embed="rId5">
            <a:alphaModFix/>
          </a:blip>
          <a:srcRect b="0" l="0" r="0" t="0"/>
          <a:stretch/>
        </p:blipFill>
        <p:spPr>
          <a:xfrm>
            <a:off x="1518581" y="4959170"/>
            <a:ext cx="2772308" cy="1386154"/>
          </a:xfrm>
          <a:prstGeom prst="rect">
            <a:avLst/>
          </a:prstGeom>
          <a:noFill/>
          <a:ln>
            <a:noFill/>
          </a:ln>
        </p:spPr>
      </p:pic>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A35"/>
        </a:solidFill>
      </p:bgPr>
    </p:bg>
    <p:spTree>
      <p:nvGrpSpPr>
        <p:cNvPr id="104" name="Shape 104"/>
        <p:cNvGrpSpPr/>
        <p:nvPr/>
      </p:nvGrpSpPr>
      <p:grpSpPr>
        <a:xfrm>
          <a:off x="0" y="0"/>
          <a:ext cx="0" cy="0"/>
          <a:chOff x="0" y="0"/>
          <a:chExt cx="0" cy="0"/>
        </a:xfrm>
      </p:grpSpPr>
      <p:sp>
        <p:nvSpPr>
          <p:cNvPr id="105" name="Google Shape;105;p3"/>
          <p:cNvSpPr txBox="1"/>
          <p:nvPr/>
        </p:nvSpPr>
        <p:spPr>
          <a:xfrm>
            <a:off x="0" y="0"/>
            <a:ext cx="12192000" cy="400110"/>
          </a:xfrm>
          <a:prstGeom prst="rect">
            <a:avLst/>
          </a:prstGeom>
          <a:solidFill>
            <a:srgbClr val="BFBFBF"/>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3F3F3F"/>
                </a:solidFill>
                <a:latin typeface="Libre Franklin"/>
                <a:ea typeface="Libre Franklin"/>
                <a:cs typeface="Libre Franklin"/>
                <a:sym typeface="Libre Franklin"/>
              </a:rPr>
              <a:t>Annual Civil Rights Training for CSFP and TEFAP</a:t>
            </a:r>
            <a:endParaRPr b="0" i="0" sz="1400" u="none" cap="none" strike="noStrike">
              <a:solidFill>
                <a:srgbClr val="000000"/>
              </a:solidFill>
              <a:latin typeface="Arial"/>
              <a:ea typeface="Arial"/>
              <a:cs typeface="Arial"/>
              <a:sym typeface="Arial"/>
            </a:endParaRPr>
          </a:p>
        </p:txBody>
      </p:sp>
      <p:sp>
        <p:nvSpPr>
          <p:cNvPr id="106" name="Google Shape;106;p3"/>
          <p:cNvSpPr txBox="1"/>
          <p:nvPr/>
        </p:nvSpPr>
        <p:spPr>
          <a:xfrm>
            <a:off x="548640" y="699318"/>
            <a:ext cx="11155680" cy="52322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800"/>
              <a:buFont typeface="Arial"/>
              <a:buNone/>
            </a:pPr>
            <a:r>
              <a:rPr b="0" i="0" lang="en-US" sz="2800" u="none" cap="none" strike="noStrike">
                <a:solidFill>
                  <a:schemeClr val="accent4"/>
                </a:solidFill>
                <a:latin typeface="Libre Franklin"/>
                <a:ea typeface="Libre Franklin"/>
                <a:cs typeface="Libre Franklin"/>
                <a:sym typeface="Libre Franklin"/>
              </a:rPr>
              <a:t>Course Topics</a:t>
            </a:r>
            <a:endParaRPr b="0" i="0" sz="2400" u="none" cap="none" strike="noStrike">
              <a:solidFill>
                <a:schemeClr val="accent4"/>
              </a:solidFill>
              <a:latin typeface="Libre Franklin"/>
              <a:ea typeface="Libre Franklin"/>
              <a:cs typeface="Libre Franklin"/>
              <a:sym typeface="Libre Franklin"/>
            </a:endParaRPr>
          </a:p>
        </p:txBody>
      </p:sp>
      <p:cxnSp>
        <p:nvCxnSpPr>
          <p:cNvPr id="107" name="Google Shape;107;p3"/>
          <p:cNvCxnSpPr/>
          <p:nvPr/>
        </p:nvCxnSpPr>
        <p:spPr>
          <a:xfrm>
            <a:off x="548640" y="1225296"/>
            <a:ext cx="11155680" cy="0"/>
          </a:xfrm>
          <a:prstGeom prst="straightConnector1">
            <a:avLst/>
          </a:prstGeom>
          <a:noFill/>
          <a:ln cap="flat" cmpd="sng" w="9525">
            <a:solidFill>
              <a:srgbClr val="BFBFBF"/>
            </a:solidFill>
            <a:prstDash val="solid"/>
            <a:miter lim="800000"/>
            <a:headEnd len="sm" w="sm" type="none"/>
            <a:tailEnd len="sm" w="sm" type="none"/>
          </a:ln>
        </p:spPr>
      </p:cxnSp>
      <p:sp>
        <p:nvSpPr>
          <p:cNvPr id="108" name="Google Shape;108;p3"/>
          <p:cNvSpPr txBox="1"/>
          <p:nvPr/>
        </p:nvSpPr>
        <p:spPr>
          <a:xfrm>
            <a:off x="548578" y="1789615"/>
            <a:ext cx="11155800" cy="4251900"/>
          </a:xfrm>
          <a:prstGeom prst="rect">
            <a:avLst/>
          </a:prstGeom>
          <a:noFill/>
          <a:ln>
            <a:noFill/>
          </a:ln>
        </p:spPr>
        <p:txBody>
          <a:bodyPr anchorCtr="0" anchor="t" bIns="45700" lIns="91425" spcFirstLastPara="1" rIns="91425" wrap="square" tIns="45700">
            <a:spAutoFit/>
          </a:bodyPr>
          <a:lstStyle/>
          <a:p>
            <a:pPr indent="-381000" lvl="0" marL="457200" marR="0" rtl="0" algn="l">
              <a:lnSpc>
                <a:spcPct val="114000"/>
              </a:lnSpc>
              <a:spcBef>
                <a:spcPts val="0"/>
              </a:spcBef>
              <a:spcAft>
                <a:spcPts val="0"/>
              </a:spcAft>
              <a:buClr>
                <a:schemeClr val="lt1"/>
              </a:buClr>
              <a:buSzPts val="2400"/>
              <a:buFont typeface="Libre Franklin"/>
              <a:buAutoNum type="arabicPeriod"/>
            </a:pPr>
            <a:r>
              <a:rPr b="0" i="0" lang="en-US" sz="2400" u="none" cap="none" strike="noStrike">
                <a:solidFill>
                  <a:schemeClr val="lt1"/>
                </a:solidFill>
                <a:latin typeface="Libre Franklin"/>
                <a:ea typeface="Libre Franklin"/>
                <a:cs typeface="Libre Franklin"/>
                <a:sym typeface="Libre Franklin"/>
              </a:rPr>
              <a:t>Civil Rights Legislation</a:t>
            </a:r>
            <a:endParaRPr b="0" i="0" sz="1400" u="none" cap="none" strike="noStrike">
              <a:solidFill>
                <a:srgbClr val="000000"/>
              </a:solidFill>
              <a:latin typeface="Arial"/>
              <a:ea typeface="Arial"/>
              <a:cs typeface="Arial"/>
              <a:sym typeface="Arial"/>
            </a:endParaRPr>
          </a:p>
          <a:p>
            <a:pPr indent="-381000" lvl="0" marL="457200" marR="0" rtl="0" algn="l">
              <a:lnSpc>
                <a:spcPct val="114000"/>
              </a:lnSpc>
              <a:spcBef>
                <a:spcPts val="0"/>
              </a:spcBef>
              <a:spcAft>
                <a:spcPts val="0"/>
              </a:spcAft>
              <a:buClr>
                <a:schemeClr val="lt1"/>
              </a:buClr>
              <a:buSzPts val="2400"/>
              <a:buFont typeface="Libre Franklin"/>
              <a:buAutoNum type="arabicPeriod"/>
            </a:pPr>
            <a:r>
              <a:rPr b="0" i="0" lang="en-US" sz="2400" u="none" cap="none" strike="noStrike">
                <a:solidFill>
                  <a:schemeClr val="lt1"/>
                </a:solidFill>
                <a:latin typeface="Libre Franklin"/>
                <a:ea typeface="Libre Franklin"/>
                <a:cs typeface="Libre Franklin"/>
                <a:sym typeface="Libre Franklin"/>
              </a:rPr>
              <a:t>Protected Bases</a:t>
            </a:r>
            <a:endParaRPr b="0" i="0" sz="1400" u="none" cap="none" strike="noStrike">
              <a:solidFill>
                <a:srgbClr val="000000"/>
              </a:solidFill>
              <a:latin typeface="Arial"/>
              <a:ea typeface="Arial"/>
              <a:cs typeface="Arial"/>
              <a:sym typeface="Arial"/>
            </a:endParaRPr>
          </a:p>
          <a:p>
            <a:pPr indent="-381000" lvl="0" marL="457200" marR="0" rtl="0" algn="l">
              <a:lnSpc>
                <a:spcPct val="114000"/>
              </a:lnSpc>
              <a:spcBef>
                <a:spcPts val="0"/>
              </a:spcBef>
              <a:spcAft>
                <a:spcPts val="0"/>
              </a:spcAft>
              <a:buClr>
                <a:schemeClr val="lt1"/>
              </a:buClr>
              <a:buSzPts val="2400"/>
              <a:buFont typeface="Libre Franklin"/>
              <a:buAutoNum type="arabicPeriod"/>
            </a:pPr>
            <a:r>
              <a:rPr b="0" i="0" lang="en-US" sz="2400" u="none" cap="none" strike="noStrike">
                <a:solidFill>
                  <a:schemeClr val="lt1"/>
                </a:solidFill>
                <a:latin typeface="Libre Franklin"/>
                <a:ea typeface="Libre Franklin"/>
                <a:cs typeface="Libre Franklin"/>
                <a:sym typeface="Libre Franklin"/>
              </a:rPr>
              <a:t>Assurances</a:t>
            </a:r>
            <a:endParaRPr b="0" i="0" sz="1400" u="none" cap="none" strike="noStrike">
              <a:solidFill>
                <a:srgbClr val="000000"/>
              </a:solidFill>
              <a:latin typeface="Arial"/>
              <a:ea typeface="Arial"/>
              <a:cs typeface="Arial"/>
              <a:sym typeface="Arial"/>
            </a:endParaRPr>
          </a:p>
          <a:p>
            <a:pPr indent="-381000" lvl="0" marL="457200" marR="0" rtl="0" algn="l">
              <a:lnSpc>
                <a:spcPct val="114000"/>
              </a:lnSpc>
              <a:spcBef>
                <a:spcPts val="0"/>
              </a:spcBef>
              <a:spcAft>
                <a:spcPts val="0"/>
              </a:spcAft>
              <a:buClr>
                <a:schemeClr val="lt1"/>
              </a:buClr>
              <a:buSzPts val="2400"/>
              <a:buFont typeface="Libre Franklin"/>
              <a:buAutoNum type="arabicPeriod"/>
            </a:pPr>
            <a:r>
              <a:rPr b="0" i="0" lang="en-US" sz="2400" u="none" cap="none" strike="noStrike">
                <a:solidFill>
                  <a:schemeClr val="lt1"/>
                </a:solidFill>
                <a:latin typeface="Libre Franklin"/>
                <a:ea typeface="Libre Franklin"/>
                <a:cs typeface="Libre Franklin"/>
                <a:sym typeface="Libre Franklin"/>
              </a:rPr>
              <a:t>Accessibility for Disabled Persons</a:t>
            </a:r>
            <a:endParaRPr b="0" i="0" sz="1400" u="none" cap="none" strike="noStrike">
              <a:solidFill>
                <a:srgbClr val="000000"/>
              </a:solidFill>
              <a:latin typeface="Arial"/>
              <a:ea typeface="Arial"/>
              <a:cs typeface="Arial"/>
              <a:sym typeface="Arial"/>
            </a:endParaRPr>
          </a:p>
          <a:p>
            <a:pPr indent="-381000" lvl="0" marL="457200" marR="0" rtl="0" algn="l">
              <a:lnSpc>
                <a:spcPct val="114000"/>
              </a:lnSpc>
              <a:spcBef>
                <a:spcPts val="0"/>
              </a:spcBef>
              <a:spcAft>
                <a:spcPts val="0"/>
              </a:spcAft>
              <a:buClr>
                <a:schemeClr val="lt1"/>
              </a:buClr>
              <a:buSzPts val="2400"/>
              <a:buFont typeface="Libre Franklin"/>
              <a:buAutoNum type="arabicPeriod"/>
            </a:pPr>
            <a:r>
              <a:rPr b="0" i="0" lang="en-US" sz="2400" u="none" cap="none" strike="noStrike">
                <a:solidFill>
                  <a:schemeClr val="lt1"/>
                </a:solidFill>
                <a:latin typeface="Libre Franklin"/>
                <a:ea typeface="Libre Franklin"/>
                <a:cs typeface="Libre Franklin"/>
                <a:sym typeface="Libre Franklin"/>
              </a:rPr>
              <a:t>Program Access for People with Limited English Proficiency</a:t>
            </a:r>
            <a:endParaRPr b="0" i="0" sz="1400" u="none" cap="none" strike="noStrike">
              <a:solidFill>
                <a:srgbClr val="000000"/>
              </a:solidFill>
              <a:latin typeface="Arial"/>
              <a:ea typeface="Arial"/>
              <a:cs typeface="Arial"/>
              <a:sym typeface="Arial"/>
            </a:endParaRPr>
          </a:p>
          <a:p>
            <a:pPr indent="-381000" lvl="0" marL="457200" marR="0" rtl="0" algn="l">
              <a:lnSpc>
                <a:spcPct val="114000"/>
              </a:lnSpc>
              <a:spcBef>
                <a:spcPts val="0"/>
              </a:spcBef>
              <a:spcAft>
                <a:spcPts val="0"/>
              </a:spcAft>
              <a:buClr>
                <a:schemeClr val="lt1"/>
              </a:buClr>
              <a:buSzPts val="2400"/>
              <a:buFont typeface="Libre Franklin"/>
              <a:buAutoNum type="arabicPeriod"/>
            </a:pPr>
            <a:r>
              <a:rPr b="0" i="0" lang="en-US" sz="2400" u="none" cap="none" strike="noStrike">
                <a:solidFill>
                  <a:schemeClr val="lt1"/>
                </a:solidFill>
                <a:latin typeface="Libre Franklin"/>
                <a:ea typeface="Libre Franklin"/>
                <a:cs typeface="Libre Franklin"/>
                <a:sym typeface="Libre Franklin"/>
              </a:rPr>
              <a:t>Effective Public Notification Systems</a:t>
            </a:r>
            <a:endParaRPr b="0" i="0" sz="1400" u="none" cap="none" strike="noStrike">
              <a:solidFill>
                <a:srgbClr val="000000"/>
              </a:solidFill>
              <a:latin typeface="Arial"/>
              <a:ea typeface="Arial"/>
              <a:cs typeface="Arial"/>
              <a:sym typeface="Arial"/>
            </a:endParaRPr>
          </a:p>
          <a:p>
            <a:pPr indent="-381000" lvl="0" marL="457200" marR="0" rtl="0" algn="l">
              <a:lnSpc>
                <a:spcPct val="114000"/>
              </a:lnSpc>
              <a:spcBef>
                <a:spcPts val="0"/>
              </a:spcBef>
              <a:spcAft>
                <a:spcPts val="0"/>
              </a:spcAft>
              <a:buClr>
                <a:schemeClr val="lt1"/>
              </a:buClr>
              <a:buSzPts val="2400"/>
              <a:buFont typeface="Libre Franklin"/>
              <a:buAutoNum type="arabicPeriod"/>
            </a:pPr>
            <a:r>
              <a:rPr b="0" i="0" lang="en-US" sz="2400" u="none" cap="none" strike="noStrike">
                <a:solidFill>
                  <a:schemeClr val="lt1"/>
                </a:solidFill>
                <a:latin typeface="Libre Franklin"/>
                <a:ea typeface="Libre Franklin"/>
                <a:cs typeface="Libre Franklin"/>
                <a:sym typeface="Libre Franklin"/>
              </a:rPr>
              <a:t>Customer Service and Its Role in Civil Rights Complaints </a:t>
            </a:r>
            <a:endParaRPr b="0" i="0" sz="1400" u="none" cap="none" strike="noStrike">
              <a:solidFill>
                <a:srgbClr val="000000"/>
              </a:solidFill>
              <a:latin typeface="Arial"/>
              <a:ea typeface="Arial"/>
              <a:cs typeface="Arial"/>
              <a:sym typeface="Arial"/>
            </a:endParaRPr>
          </a:p>
          <a:p>
            <a:pPr indent="-381000" lvl="0" marL="457200" marR="0" rtl="0" algn="l">
              <a:lnSpc>
                <a:spcPct val="114000"/>
              </a:lnSpc>
              <a:spcBef>
                <a:spcPts val="0"/>
              </a:spcBef>
              <a:spcAft>
                <a:spcPts val="0"/>
              </a:spcAft>
              <a:buClr>
                <a:schemeClr val="lt1"/>
              </a:buClr>
              <a:buSzPts val="2400"/>
              <a:buFont typeface="Libre Franklin"/>
              <a:buAutoNum type="arabicPeriod"/>
            </a:pPr>
            <a:r>
              <a:rPr b="0" i="0" lang="en-US" sz="2400" u="none" cap="none" strike="noStrike">
                <a:solidFill>
                  <a:schemeClr val="lt1"/>
                </a:solidFill>
                <a:latin typeface="Libre Franklin"/>
                <a:ea typeface="Libre Franklin"/>
                <a:cs typeface="Libre Franklin"/>
                <a:sym typeface="Libre Franklin"/>
              </a:rPr>
              <a:t>Complaint Filing and Handling</a:t>
            </a:r>
            <a:endParaRPr b="0" i="0" sz="1400" u="none" cap="none" strike="noStrike">
              <a:solidFill>
                <a:srgbClr val="000000"/>
              </a:solidFill>
              <a:latin typeface="Arial"/>
              <a:ea typeface="Arial"/>
              <a:cs typeface="Arial"/>
              <a:sym typeface="Arial"/>
            </a:endParaRPr>
          </a:p>
          <a:p>
            <a:pPr indent="-381000" lvl="0" marL="457200" marR="0" rtl="0" algn="l">
              <a:lnSpc>
                <a:spcPct val="114000"/>
              </a:lnSpc>
              <a:spcBef>
                <a:spcPts val="0"/>
              </a:spcBef>
              <a:spcAft>
                <a:spcPts val="0"/>
              </a:spcAft>
              <a:buClr>
                <a:schemeClr val="lt1"/>
              </a:buClr>
              <a:buSzPts val="2400"/>
              <a:buFont typeface="Libre Franklin"/>
              <a:buAutoNum type="arabicPeriod"/>
            </a:pPr>
            <a:r>
              <a:rPr b="0" i="0" lang="en-US" sz="2400" u="none" cap="none" strike="noStrike">
                <a:solidFill>
                  <a:schemeClr val="lt1"/>
                </a:solidFill>
                <a:latin typeface="Libre Franklin"/>
                <a:ea typeface="Libre Franklin"/>
                <a:cs typeface="Libre Franklin"/>
                <a:sym typeface="Libre Franklin"/>
              </a:rPr>
              <a:t>Compliance Monitoring</a:t>
            </a:r>
            <a:endParaRPr b="0" i="0" sz="1400" u="none" cap="none" strike="noStrike">
              <a:solidFill>
                <a:srgbClr val="000000"/>
              </a:solidFill>
              <a:latin typeface="Arial"/>
              <a:ea typeface="Arial"/>
              <a:cs typeface="Arial"/>
              <a:sym typeface="Arial"/>
            </a:endParaRPr>
          </a:p>
          <a:p>
            <a:pPr indent="-381000" lvl="0" marL="457200" marR="0" rtl="0" algn="l">
              <a:lnSpc>
                <a:spcPct val="114000"/>
              </a:lnSpc>
              <a:spcBef>
                <a:spcPts val="0"/>
              </a:spcBef>
              <a:spcAft>
                <a:spcPts val="0"/>
              </a:spcAft>
              <a:buClr>
                <a:schemeClr val="lt1"/>
              </a:buClr>
              <a:buSzPts val="2400"/>
              <a:buFont typeface="Libre Franklin"/>
              <a:buAutoNum type="arabicPeriod"/>
            </a:pPr>
            <a:r>
              <a:rPr b="0" i="0" lang="en-US" sz="2400" u="none" cap="none" strike="noStrike">
                <a:solidFill>
                  <a:schemeClr val="lt1"/>
                </a:solidFill>
                <a:latin typeface="Libre Franklin"/>
                <a:ea typeface="Libre Franklin"/>
                <a:cs typeface="Libre Franklin"/>
                <a:sym typeface="Libre Franklin"/>
              </a:rPr>
              <a:t>Additional Information and Resources  </a:t>
            </a:r>
            <a:endParaRPr b="0" i="0" sz="1400" u="none" cap="none" strike="noStrike">
              <a:solidFill>
                <a:srgbClr val="000000"/>
              </a:solidFill>
              <a:latin typeface="Arial"/>
              <a:ea typeface="Arial"/>
              <a:cs typeface="Arial"/>
              <a:sym typeface="Arial"/>
            </a:endParaRPr>
          </a:p>
        </p:txBody>
      </p:sp>
    </p:spTree>
  </p:cSld>
  <p:clrMapOvr>
    <a:masterClrMapping/>
  </p:clrMapOvr>
  <p:transition spd="slow">
    <p:fade/>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A35"/>
        </a:solidFill>
      </p:bgPr>
    </p:bg>
    <p:spTree>
      <p:nvGrpSpPr>
        <p:cNvPr id="392" name="Shape 392"/>
        <p:cNvGrpSpPr/>
        <p:nvPr/>
      </p:nvGrpSpPr>
      <p:grpSpPr>
        <a:xfrm>
          <a:off x="0" y="0"/>
          <a:ext cx="0" cy="0"/>
          <a:chOff x="0" y="0"/>
          <a:chExt cx="0" cy="0"/>
        </a:xfrm>
      </p:grpSpPr>
      <p:sp>
        <p:nvSpPr>
          <p:cNvPr id="393" name="Google Shape;393;p34"/>
          <p:cNvSpPr txBox="1"/>
          <p:nvPr/>
        </p:nvSpPr>
        <p:spPr>
          <a:xfrm>
            <a:off x="0" y="0"/>
            <a:ext cx="12192000" cy="400110"/>
          </a:xfrm>
          <a:prstGeom prst="rect">
            <a:avLst/>
          </a:prstGeom>
          <a:solidFill>
            <a:srgbClr val="BFBFBF"/>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3F3F3F"/>
                </a:solidFill>
                <a:latin typeface="Libre Franklin"/>
                <a:ea typeface="Libre Franklin"/>
                <a:cs typeface="Libre Franklin"/>
                <a:sym typeface="Libre Franklin"/>
              </a:rPr>
              <a:t>Annual Civil Rights Training for CSFP and TEFAP</a:t>
            </a:r>
            <a:endParaRPr b="0" i="0" sz="1400" u="none" cap="none" strike="noStrike">
              <a:solidFill>
                <a:srgbClr val="000000"/>
              </a:solidFill>
              <a:latin typeface="Arial"/>
              <a:ea typeface="Arial"/>
              <a:cs typeface="Arial"/>
              <a:sym typeface="Arial"/>
            </a:endParaRPr>
          </a:p>
        </p:txBody>
      </p:sp>
      <p:sp>
        <p:nvSpPr>
          <p:cNvPr id="394" name="Google Shape;394;p34"/>
          <p:cNvSpPr txBox="1"/>
          <p:nvPr/>
        </p:nvSpPr>
        <p:spPr>
          <a:xfrm>
            <a:off x="518160" y="761538"/>
            <a:ext cx="11155680" cy="46166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Libre Franklin"/>
                <a:ea typeface="Libre Franklin"/>
                <a:cs typeface="Libre Franklin"/>
                <a:sym typeface="Libre Franklin"/>
              </a:rPr>
              <a:t>Additional Information and Resources	</a:t>
            </a:r>
            <a:endParaRPr b="0" i="0" sz="1400" u="none" cap="none" strike="noStrike">
              <a:solidFill>
                <a:srgbClr val="000000"/>
              </a:solidFill>
              <a:latin typeface="Arial"/>
              <a:ea typeface="Arial"/>
              <a:cs typeface="Arial"/>
              <a:sym typeface="Arial"/>
            </a:endParaRPr>
          </a:p>
        </p:txBody>
      </p:sp>
      <p:cxnSp>
        <p:nvCxnSpPr>
          <p:cNvPr id="395" name="Google Shape;395;p34"/>
          <p:cNvCxnSpPr/>
          <p:nvPr/>
        </p:nvCxnSpPr>
        <p:spPr>
          <a:xfrm>
            <a:off x="518160" y="1226334"/>
            <a:ext cx="11155680" cy="0"/>
          </a:xfrm>
          <a:prstGeom prst="straightConnector1">
            <a:avLst/>
          </a:prstGeom>
          <a:noFill/>
          <a:ln cap="flat" cmpd="sng" w="9525">
            <a:solidFill>
              <a:srgbClr val="BFBFBF"/>
            </a:solidFill>
            <a:prstDash val="solid"/>
            <a:miter lim="800000"/>
            <a:headEnd len="sm" w="sm" type="none"/>
            <a:tailEnd len="sm" w="sm" type="none"/>
          </a:ln>
        </p:spPr>
      </p:cxnSp>
      <p:sp>
        <p:nvSpPr>
          <p:cNvPr id="396" name="Google Shape;396;p34"/>
          <p:cNvSpPr txBox="1"/>
          <p:nvPr/>
        </p:nvSpPr>
        <p:spPr>
          <a:xfrm>
            <a:off x="521208" y="1371600"/>
            <a:ext cx="11155680" cy="24929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accent4"/>
                </a:solidFill>
                <a:latin typeface="Libre Franklin"/>
                <a:ea typeface="Libre Franklin"/>
                <a:cs typeface="Libre Franklin"/>
                <a:sym typeface="Libre Franklin"/>
              </a:rPr>
              <a:t>Full nondiscrimination statement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accent4"/>
              </a:solidFill>
              <a:latin typeface="Libre Franklin"/>
              <a:ea typeface="Libre Franklin"/>
              <a:cs typeface="Libre Franklin"/>
              <a:sym typeface="Libre Franklin"/>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Libre Franklin"/>
                <a:ea typeface="Libre Franklin"/>
                <a:cs typeface="Libre Franklin"/>
                <a:sym typeface="Libre Franklin"/>
              </a:rPr>
              <a:t>The full English and Spanish nondiscrimination statements in PDF are available for download on the USDA FNS website.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Libre Franklin"/>
              <a:ea typeface="Libre Franklin"/>
              <a:cs typeface="Libre Franklin"/>
              <a:sym typeface="Libre Franklin"/>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Libre Franklin"/>
              <a:ea typeface="Libre Franklin"/>
              <a:cs typeface="Libre Franklin"/>
              <a:sym typeface="Libre Franklin"/>
            </a:endParaRPr>
          </a:p>
          <a:p>
            <a:pPr indent="0" lvl="0" marL="0" marR="0" rtl="0" algn="l">
              <a:lnSpc>
                <a:spcPct val="100000"/>
              </a:lnSpc>
              <a:spcBef>
                <a:spcPts val="0"/>
              </a:spcBef>
              <a:spcAft>
                <a:spcPts val="0"/>
              </a:spcAft>
              <a:buClr>
                <a:srgbClr val="000000"/>
              </a:buClr>
              <a:buSzPts val="2400"/>
              <a:buFont typeface="Arial"/>
              <a:buNone/>
            </a:pPr>
            <a:r>
              <a:rPr b="0" i="1" lang="en-US" sz="2400" u="none" cap="none" strike="noStrike">
                <a:solidFill>
                  <a:schemeClr val="lt1"/>
                </a:solidFill>
                <a:latin typeface="Libre Franklin"/>
                <a:ea typeface="Libre Franklin"/>
                <a:cs typeface="Libre Franklin"/>
                <a:sym typeface="Libre Franklin"/>
              </a:rPr>
              <a:t>https://www.fns.usda.gov/cr/fns-nondiscrimination-statement</a:t>
            </a:r>
            <a:endParaRPr b="0" i="0" sz="1400" u="none" cap="none" strike="noStrike">
              <a:solidFill>
                <a:srgbClr val="000000"/>
              </a:solidFill>
              <a:latin typeface="Arial"/>
              <a:ea typeface="Arial"/>
              <a:cs typeface="Arial"/>
              <a:sym typeface="Arial"/>
            </a:endParaRPr>
          </a:p>
        </p:txBody>
      </p:sp>
      <p:sp>
        <p:nvSpPr>
          <p:cNvPr id="397" name="Google Shape;397;p34"/>
          <p:cNvSpPr txBox="1"/>
          <p:nvPr/>
        </p:nvSpPr>
        <p:spPr>
          <a:xfrm>
            <a:off x="518160" y="4828032"/>
            <a:ext cx="11155680"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Libre Franklin"/>
                <a:ea typeface="Libre Franklin"/>
                <a:cs typeface="Libre Franklin"/>
                <a:sym typeface="Libre Franklin"/>
              </a:rPr>
              <a:t>Reinforcements do not need to include a nondiscrimination statement.</a:t>
            </a:r>
            <a:endParaRPr b="0" i="0" sz="1400" u="none" cap="none" strike="noStrike">
              <a:solidFill>
                <a:srgbClr val="000000"/>
              </a:solidFill>
              <a:latin typeface="Arial"/>
              <a:ea typeface="Arial"/>
              <a:cs typeface="Arial"/>
              <a:sym typeface="Arial"/>
            </a:endParaRPr>
          </a:p>
        </p:txBody>
      </p:sp>
    </p:spTree>
  </p:cSld>
  <p:clrMapOvr>
    <a:masterClrMapping/>
  </p:clrMapOvr>
  <p:transition spd="slow">
    <p:fade/>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A35"/>
        </a:solidFill>
      </p:bgPr>
    </p:bg>
    <p:spTree>
      <p:nvGrpSpPr>
        <p:cNvPr id="402" name="Shape 402"/>
        <p:cNvGrpSpPr/>
        <p:nvPr/>
      </p:nvGrpSpPr>
      <p:grpSpPr>
        <a:xfrm>
          <a:off x="0" y="0"/>
          <a:ext cx="0" cy="0"/>
          <a:chOff x="0" y="0"/>
          <a:chExt cx="0" cy="0"/>
        </a:xfrm>
      </p:grpSpPr>
      <p:sp>
        <p:nvSpPr>
          <p:cNvPr id="403" name="Google Shape;403;p35"/>
          <p:cNvSpPr txBox="1"/>
          <p:nvPr/>
        </p:nvSpPr>
        <p:spPr>
          <a:xfrm>
            <a:off x="0" y="0"/>
            <a:ext cx="12192000" cy="400110"/>
          </a:xfrm>
          <a:prstGeom prst="rect">
            <a:avLst/>
          </a:prstGeom>
          <a:solidFill>
            <a:srgbClr val="BFBFBF"/>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3F3F3F"/>
                </a:solidFill>
                <a:latin typeface="Libre Franklin"/>
                <a:ea typeface="Libre Franklin"/>
                <a:cs typeface="Libre Franklin"/>
                <a:sym typeface="Libre Franklin"/>
              </a:rPr>
              <a:t>Annual Civil Rights Training for CSFP and TEFAP</a:t>
            </a:r>
            <a:endParaRPr b="0" i="0" sz="1400" u="none" cap="none" strike="noStrike">
              <a:solidFill>
                <a:srgbClr val="000000"/>
              </a:solidFill>
              <a:latin typeface="Arial"/>
              <a:ea typeface="Arial"/>
              <a:cs typeface="Arial"/>
              <a:sym typeface="Arial"/>
            </a:endParaRPr>
          </a:p>
        </p:txBody>
      </p:sp>
      <p:sp>
        <p:nvSpPr>
          <p:cNvPr id="404" name="Google Shape;404;p35"/>
          <p:cNvSpPr txBox="1"/>
          <p:nvPr/>
        </p:nvSpPr>
        <p:spPr>
          <a:xfrm>
            <a:off x="518160" y="761538"/>
            <a:ext cx="11155680" cy="46166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Libre Franklin"/>
                <a:ea typeface="Libre Franklin"/>
                <a:cs typeface="Libre Franklin"/>
                <a:sym typeface="Libre Franklin"/>
              </a:rPr>
              <a:t>Additional Information and Resources	</a:t>
            </a:r>
            <a:endParaRPr b="0" i="0" sz="1400" u="none" cap="none" strike="noStrike">
              <a:solidFill>
                <a:srgbClr val="000000"/>
              </a:solidFill>
              <a:latin typeface="Arial"/>
              <a:ea typeface="Arial"/>
              <a:cs typeface="Arial"/>
              <a:sym typeface="Arial"/>
            </a:endParaRPr>
          </a:p>
        </p:txBody>
      </p:sp>
      <p:cxnSp>
        <p:nvCxnSpPr>
          <p:cNvPr id="405" name="Google Shape;405;p35"/>
          <p:cNvCxnSpPr/>
          <p:nvPr/>
        </p:nvCxnSpPr>
        <p:spPr>
          <a:xfrm>
            <a:off x="518160" y="1226334"/>
            <a:ext cx="11155680" cy="0"/>
          </a:xfrm>
          <a:prstGeom prst="straightConnector1">
            <a:avLst/>
          </a:prstGeom>
          <a:noFill/>
          <a:ln cap="flat" cmpd="sng" w="9525">
            <a:solidFill>
              <a:srgbClr val="BFBFBF"/>
            </a:solidFill>
            <a:prstDash val="solid"/>
            <a:miter lim="800000"/>
            <a:headEnd len="sm" w="sm" type="none"/>
            <a:tailEnd len="sm" w="sm" type="none"/>
          </a:ln>
        </p:spPr>
      </p:cxnSp>
      <p:sp>
        <p:nvSpPr>
          <p:cNvPr id="406" name="Google Shape;406;p35"/>
          <p:cNvSpPr txBox="1"/>
          <p:nvPr/>
        </p:nvSpPr>
        <p:spPr>
          <a:xfrm>
            <a:off x="521208" y="1804344"/>
            <a:ext cx="11155680" cy="2920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accent4"/>
                </a:solidFill>
                <a:latin typeface="Libre Franklin"/>
                <a:ea typeface="Libre Franklin"/>
                <a:cs typeface="Libre Franklin"/>
                <a:sym typeface="Libre Franklin"/>
              </a:rPr>
              <a:t>Short nondiscrimination statement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accent4"/>
              </a:solidFill>
              <a:latin typeface="Libre Franklin"/>
              <a:ea typeface="Libre Franklin"/>
              <a:cs typeface="Libre Franklin"/>
              <a:sym typeface="Libre Franklin"/>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Libre Franklin"/>
                <a:ea typeface="Libre Franklin"/>
                <a:cs typeface="Libre Franklin"/>
                <a:sym typeface="Libre Franklin"/>
              </a:rPr>
              <a:t>The short nondiscrimination statement may be used on material that is too small to permit the full statement to be included. The statement must be in a print size no smaller than the text of the material.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Libre Franklin"/>
              <a:ea typeface="Libre Franklin"/>
              <a:cs typeface="Libre Franklin"/>
              <a:sym typeface="Libre Franklin"/>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Libre Franklin"/>
              <a:ea typeface="Libre Franklin"/>
              <a:cs typeface="Libre Franklin"/>
              <a:sym typeface="Libre Franklin"/>
            </a:endParaRPr>
          </a:p>
          <a:p>
            <a:pPr indent="0" lvl="0" marL="0" marR="0" rtl="0" algn="ctr">
              <a:lnSpc>
                <a:spcPct val="90000"/>
              </a:lnSpc>
              <a:spcBef>
                <a:spcPts val="0"/>
              </a:spcBef>
              <a:spcAft>
                <a:spcPts val="0"/>
              </a:spcAft>
              <a:buClr>
                <a:srgbClr val="000000"/>
              </a:buClr>
              <a:buSzPts val="3200"/>
              <a:buFont typeface="Arial"/>
              <a:buNone/>
            </a:pPr>
            <a:r>
              <a:rPr b="0" i="0" lang="en-US" sz="3200" u="none" cap="none" strike="noStrike">
                <a:solidFill>
                  <a:schemeClr val="accent4"/>
                </a:solidFill>
                <a:latin typeface="Libre Franklin"/>
                <a:ea typeface="Libre Franklin"/>
                <a:cs typeface="Libre Franklin"/>
                <a:sym typeface="Libre Franklin"/>
              </a:rPr>
              <a:t>This institution is an equal opportunity provider.</a:t>
            </a:r>
            <a:endParaRPr b="0" i="0" sz="1400" u="none" cap="none" strike="noStrike">
              <a:solidFill>
                <a:srgbClr val="000000"/>
              </a:solidFill>
              <a:latin typeface="Arial"/>
              <a:ea typeface="Arial"/>
              <a:cs typeface="Arial"/>
              <a:sym typeface="Arial"/>
            </a:endParaRPr>
          </a:p>
        </p:txBody>
      </p:sp>
    </p:spTree>
  </p:cSld>
  <p:clrMapOvr>
    <a:masterClrMapping/>
  </p:clrMapOvr>
  <p:transition spd="slow">
    <p:fade/>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A35"/>
        </a:solidFill>
      </p:bgPr>
    </p:bg>
    <p:spTree>
      <p:nvGrpSpPr>
        <p:cNvPr id="411" name="Shape 411"/>
        <p:cNvGrpSpPr/>
        <p:nvPr/>
      </p:nvGrpSpPr>
      <p:grpSpPr>
        <a:xfrm>
          <a:off x="0" y="0"/>
          <a:ext cx="0" cy="0"/>
          <a:chOff x="0" y="0"/>
          <a:chExt cx="0" cy="0"/>
        </a:xfrm>
      </p:grpSpPr>
      <p:sp>
        <p:nvSpPr>
          <p:cNvPr id="412" name="Google Shape;412;p36"/>
          <p:cNvSpPr txBox="1"/>
          <p:nvPr/>
        </p:nvSpPr>
        <p:spPr>
          <a:xfrm>
            <a:off x="0" y="0"/>
            <a:ext cx="12192000" cy="400110"/>
          </a:xfrm>
          <a:prstGeom prst="rect">
            <a:avLst/>
          </a:prstGeom>
          <a:solidFill>
            <a:srgbClr val="BFBFBF"/>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3F3F3F"/>
                </a:solidFill>
                <a:latin typeface="Libre Franklin"/>
                <a:ea typeface="Libre Franklin"/>
                <a:cs typeface="Libre Franklin"/>
                <a:sym typeface="Libre Franklin"/>
              </a:rPr>
              <a:t>Annual Civil Rights Training for CSFP and TEFAP</a:t>
            </a:r>
            <a:endParaRPr b="0" i="0" sz="1400" u="none" cap="none" strike="noStrike">
              <a:solidFill>
                <a:srgbClr val="000000"/>
              </a:solidFill>
              <a:latin typeface="Arial"/>
              <a:ea typeface="Arial"/>
              <a:cs typeface="Arial"/>
              <a:sym typeface="Arial"/>
            </a:endParaRPr>
          </a:p>
        </p:txBody>
      </p:sp>
      <p:sp>
        <p:nvSpPr>
          <p:cNvPr id="413" name="Google Shape;413;p36"/>
          <p:cNvSpPr txBox="1"/>
          <p:nvPr/>
        </p:nvSpPr>
        <p:spPr>
          <a:xfrm>
            <a:off x="518160" y="761538"/>
            <a:ext cx="11155680" cy="46166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Libre Franklin"/>
                <a:ea typeface="Libre Franklin"/>
                <a:cs typeface="Libre Franklin"/>
                <a:sym typeface="Libre Franklin"/>
              </a:rPr>
              <a:t>Additional Information and Resources	</a:t>
            </a:r>
            <a:endParaRPr b="0" i="0" sz="1400" u="none" cap="none" strike="noStrike">
              <a:solidFill>
                <a:srgbClr val="000000"/>
              </a:solidFill>
              <a:latin typeface="Arial"/>
              <a:ea typeface="Arial"/>
              <a:cs typeface="Arial"/>
              <a:sym typeface="Arial"/>
            </a:endParaRPr>
          </a:p>
        </p:txBody>
      </p:sp>
      <p:cxnSp>
        <p:nvCxnSpPr>
          <p:cNvPr id="414" name="Google Shape;414;p36"/>
          <p:cNvCxnSpPr/>
          <p:nvPr/>
        </p:nvCxnSpPr>
        <p:spPr>
          <a:xfrm>
            <a:off x="518160" y="1226334"/>
            <a:ext cx="11155680" cy="0"/>
          </a:xfrm>
          <a:prstGeom prst="straightConnector1">
            <a:avLst/>
          </a:prstGeom>
          <a:noFill/>
          <a:ln cap="flat" cmpd="sng" w="9525">
            <a:solidFill>
              <a:srgbClr val="BFBFBF"/>
            </a:solidFill>
            <a:prstDash val="solid"/>
            <a:miter lim="800000"/>
            <a:headEnd len="sm" w="sm" type="none"/>
            <a:tailEnd len="sm" w="sm" type="none"/>
          </a:ln>
        </p:spPr>
      </p:cxnSp>
      <p:sp>
        <p:nvSpPr>
          <p:cNvPr id="415" name="Google Shape;415;p36"/>
          <p:cNvSpPr txBox="1"/>
          <p:nvPr/>
        </p:nvSpPr>
        <p:spPr>
          <a:xfrm>
            <a:off x="521208" y="1926409"/>
            <a:ext cx="11155680" cy="355481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chemeClr val="accent4"/>
                </a:solidFill>
                <a:latin typeface="Libre Franklin"/>
                <a:ea typeface="Libre Franklin"/>
                <a:cs typeface="Libre Franklin"/>
                <a:sym typeface="Libre Franklin"/>
              </a:rPr>
              <a:t>FNS 113-1 Civil Rights Compliance and Enforcement – Nutrition Programs and Activities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accent4"/>
              </a:solidFill>
              <a:latin typeface="Libre Franklin"/>
              <a:ea typeface="Libre Franklin"/>
              <a:cs typeface="Libre Franklin"/>
              <a:sym typeface="Libre Franklin"/>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Libre Franklin"/>
                <a:ea typeface="Libre Franklin"/>
                <a:cs typeface="Libre Franklin"/>
                <a:sym typeface="Libre Franklin"/>
              </a:rPr>
              <a:t>Establishes and conveys policy and provides guidance and direction to the United States Department of Agriculture Food and Nutrition Service and its recipients and customers and ensure compliance with and enforcement of the prohibition against discrimination in all FNS nutrition programs and activities, whether federally funded in whole or not.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Libre Franklin"/>
              <a:ea typeface="Libre Franklin"/>
              <a:cs typeface="Libre Franklin"/>
              <a:sym typeface="Libre Franklin"/>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accent4"/>
                </a:solidFill>
                <a:latin typeface="Libre Franklin"/>
                <a:ea typeface="Libre Franklin"/>
                <a:cs typeface="Libre Franklin"/>
                <a:sym typeface="Libre Franklin"/>
              </a:rPr>
              <a:t>https://www.fns.usda.gov/civil-rights-compliance-and-enforcement-%E2%80%93-nutrition-programs-and-activities</a:t>
            </a:r>
            <a:endParaRPr b="0" i="0" sz="1400" u="none" cap="none" strike="noStrike">
              <a:solidFill>
                <a:srgbClr val="000000"/>
              </a:solidFill>
              <a:latin typeface="Arial"/>
              <a:ea typeface="Arial"/>
              <a:cs typeface="Arial"/>
              <a:sym typeface="Arial"/>
            </a:endParaRPr>
          </a:p>
        </p:txBody>
      </p:sp>
    </p:spTree>
  </p:cSld>
  <p:clrMapOvr>
    <a:masterClrMapping/>
  </p:clrMapOvr>
  <p:transition spd="slow">
    <p:fade/>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A35"/>
        </a:solidFill>
      </p:bgPr>
    </p:bg>
    <p:spTree>
      <p:nvGrpSpPr>
        <p:cNvPr id="420" name="Shape 420"/>
        <p:cNvGrpSpPr/>
        <p:nvPr/>
      </p:nvGrpSpPr>
      <p:grpSpPr>
        <a:xfrm>
          <a:off x="0" y="0"/>
          <a:ext cx="0" cy="0"/>
          <a:chOff x="0" y="0"/>
          <a:chExt cx="0" cy="0"/>
        </a:xfrm>
      </p:grpSpPr>
      <p:sp>
        <p:nvSpPr>
          <p:cNvPr id="421" name="Google Shape;421;p37"/>
          <p:cNvSpPr txBox="1"/>
          <p:nvPr/>
        </p:nvSpPr>
        <p:spPr>
          <a:xfrm>
            <a:off x="0" y="0"/>
            <a:ext cx="12192000" cy="400110"/>
          </a:xfrm>
          <a:prstGeom prst="rect">
            <a:avLst/>
          </a:prstGeom>
          <a:solidFill>
            <a:srgbClr val="BFBFBF"/>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3F3F3F"/>
                </a:solidFill>
                <a:latin typeface="Libre Franklin"/>
                <a:ea typeface="Libre Franklin"/>
                <a:cs typeface="Libre Franklin"/>
                <a:sym typeface="Libre Franklin"/>
              </a:rPr>
              <a:t>Annual Civil Rights Training for CSFP and TEFAP</a:t>
            </a:r>
            <a:endParaRPr b="0" i="0" sz="1400" u="none" cap="none" strike="noStrike">
              <a:solidFill>
                <a:srgbClr val="000000"/>
              </a:solidFill>
              <a:latin typeface="Arial"/>
              <a:ea typeface="Arial"/>
              <a:cs typeface="Arial"/>
              <a:sym typeface="Arial"/>
            </a:endParaRPr>
          </a:p>
        </p:txBody>
      </p:sp>
      <p:sp>
        <p:nvSpPr>
          <p:cNvPr id="422" name="Google Shape;422;p37"/>
          <p:cNvSpPr txBox="1"/>
          <p:nvPr/>
        </p:nvSpPr>
        <p:spPr>
          <a:xfrm>
            <a:off x="518160" y="761538"/>
            <a:ext cx="11155680" cy="46166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Libre Franklin"/>
                <a:ea typeface="Libre Franklin"/>
                <a:cs typeface="Libre Franklin"/>
                <a:sym typeface="Libre Franklin"/>
              </a:rPr>
              <a:t>Additional Information and Resources	</a:t>
            </a:r>
            <a:endParaRPr b="0" i="0" sz="1400" u="none" cap="none" strike="noStrike">
              <a:solidFill>
                <a:srgbClr val="000000"/>
              </a:solidFill>
              <a:latin typeface="Arial"/>
              <a:ea typeface="Arial"/>
              <a:cs typeface="Arial"/>
              <a:sym typeface="Arial"/>
            </a:endParaRPr>
          </a:p>
        </p:txBody>
      </p:sp>
      <p:cxnSp>
        <p:nvCxnSpPr>
          <p:cNvPr id="423" name="Google Shape;423;p37"/>
          <p:cNvCxnSpPr/>
          <p:nvPr/>
        </p:nvCxnSpPr>
        <p:spPr>
          <a:xfrm>
            <a:off x="518160" y="1226334"/>
            <a:ext cx="11155680" cy="0"/>
          </a:xfrm>
          <a:prstGeom prst="straightConnector1">
            <a:avLst/>
          </a:prstGeom>
          <a:noFill/>
          <a:ln cap="flat" cmpd="sng" w="9525">
            <a:solidFill>
              <a:srgbClr val="BFBFBF"/>
            </a:solidFill>
            <a:prstDash val="solid"/>
            <a:miter lim="800000"/>
            <a:headEnd len="sm" w="sm" type="none"/>
            <a:tailEnd len="sm" w="sm" type="none"/>
          </a:ln>
        </p:spPr>
      </p:cxnSp>
      <p:sp>
        <p:nvSpPr>
          <p:cNvPr id="424" name="Google Shape;424;p37"/>
          <p:cNvSpPr txBox="1"/>
          <p:nvPr/>
        </p:nvSpPr>
        <p:spPr>
          <a:xfrm>
            <a:off x="521208" y="1371600"/>
            <a:ext cx="11155800" cy="415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accent4"/>
                </a:solidFill>
                <a:latin typeface="Libre Franklin"/>
                <a:ea typeface="Libre Franklin"/>
                <a:cs typeface="Libre Franklin"/>
                <a:sym typeface="Libre Franklin"/>
              </a:rPr>
              <a:t>State Agency Contact Information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accent4"/>
              </a:solidFill>
              <a:latin typeface="Libre Franklin"/>
              <a:ea typeface="Libre Franklin"/>
              <a:cs typeface="Libre Franklin"/>
              <a:sym typeface="Libre Franklin"/>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Libre Franklin"/>
                <a:ea typeface="Libre Franklin"/>
                <a:cs typeface="Libre Franklin"/>
                <a:sym typeface="Libre Franklin"/>
              </a:rPr>
              <a:t>Arizona Department of Economic Security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Libre Franklin"/>
                <a:ea typeface="Libre Franklin"/>
                <a:cs typeface="Libre Franklin"/>
                <a:sym typeface="Libre Franklin"/>
              </a:rPr>
              <a:t>Division of Community Assistance and Development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Libre Franklin"/>
                <a:ea typeface="Libre Franklin"/>
                <a:cs typeface="Libre Franklin"/>
                <a:sym typeface="Libre Franklin"/>
              </a:rPr>
              <a:t>Coordinated Hunger Relief Program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accent4"/>
              </a:solidFill>
              <a:latin typeface="Libre Franklin"/>
              <a:ea typeface="Libre Franklin"/>
              <a:cs typeface="Libre Franklin"/>
              <a:sym typeface="Libre Franklin"/>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Libre Franklin"/>
                <a:ea typeface="Libre Franklin"/>
                <a:cs typeface="Libre Franklin"/>
                <a:sym typeface="Libre Franklin"/>
              </a:rPr>
              <a:t>1789 West Jefferson Street, MD 6282</a:t>
            </a:r>
            <a:endParaRPr b="0" i="0" sz="2400" u="none" cap="none" strike="noStrike">
              <a:solidFill>
                <a:schemeClr val="lt1"/>
              </a:solidFill>
              <a:latin typeface="Libre Franklin"/>
              <a:ea typeface="Libre Franklin"/>
              <a:cs typeface="Libre Franklin"/>
              <a:sym typeface="Libre Franklin"/>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Libre Franklin"/>
                <a:ea typeface="Libre Franklin"/>
                <a:cs typeface="Libre Franklin"/>
                <a:sym typeface="Libre Franklin"/>
              </a:rPr>
              <a:t>Phoenix, Arizona 85007</a:t>
            </a:r>
            <a:endParaRPr b="0" i="0" sz="2400" u="none" cap="none" strike="noStrike">
              <a:solidFill>
                <a:schemeClr val="lt1"/>
              </a:solidFill>
              <a:latin typeface="Libre Franklin"/>
              <a:ea typeface="Libre Franklin"/>
              <a:cs typeface="Libre Franklin"/>
              <a:sym typeface="Libre Franklin"/>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Libre Franklin"/>
              <a:ea typeface="Libre Franklin"/>
              <a:cs typeface="Libre Franklin"/>
              <a:sym typeface="Libre Franklin"/>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Libre Franklin"/>
                <a:ea typeface="Libre Franklin"/>
                <a:cs typeface="Libre Franklin"/>
                <a:sym typeface="Libre Franklin"/>
              </a:rPr>
              <a:t>CoordinatedHungerReliefProgram@azdes.gov</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Libre Franklin"/>
                <a:ea typeface="Libre Franklin"/>
                <a:cs typeface="Libre Franklin"/>
                <a:sym typeface="Libre Franklin"/>
              </a:rPr>
              <a:t>https://des.az.gov/services/basic-needs/food-assistance</a:t>
            </a:r>
            <a:endParaRPr b="0" i="0" sz="1400" u="none" cap="none" strike="noStrike">
              <a:solidFill>
                <a:srgbClr val="000000"/>
              </a:solidFill>
              <a:latin typeface="Arial"/>
              <a:ea typeface="Arial"/>
              <a:cs typeface="Arial"/>
              <a:sym typeface="Arial"/>
            </a:endParaRP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A35"/>
        </a:solidFill>
      </p:bgPr>
    </p:bg>
    <p:spTree>
      <p:nvGrpSpPr>
        <p:cNvPr id="113" name="Shape 113"/>
        <p:cNvGrpSpPr/>
        <p:nvPr/>
      </p:nvGrpSpPr>
      <p:grpSpPr>
        <a:xfrm>
          <a:off x="0" y="0"/>
          <a:ext cx="0" cy="0"/>
          <a:chOff x="0" y="0"/>
          <a:chExt cx="0" cy="0"/>
        </a:xfrm>
      </p:grpSpPr>
      <p:sp>
        <p:nvSpPr>
          <p:cNvPr id="114" name="Google Shape;114;p4"/>
          <p:cNvSpPr txBox="1"/>
          <p:nvPr/>
        </p:nvSpPr>
        <p:spPr>
          <a:xfrm>
            <a:off x="0" y="0"/>
            <a:ext cx="12192000" cy="400110"/>
          </a:xfrm>
          <a:prstGeom prst="rect">
            <a:avLst/>
          </a:prstGeom>
          <a:solidFill>
            <a:srgbClr val="BFBFBF"/>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3F3F3F"/>
                </a:solidFill>
                <a:latin typeface="Libre Franklin"/>
                <a:ea typeface="Libre Franklin"/>
                <a:cs typeface="Libre Franklin"/>
                <a:sym typeface="Libre Franklin"/>
              </a:rPr>
              <a:t>Annual Civil Rights Training for CSFP and TEFAP</a:t>
            </a:r>
            <a:endParaRPr b="0" i="0" sz="1400" u="none" cap="none" strike="noStrike">
              <a:solidFill>
                <a:srgbClr val="000000"/>
              </a:solidFill>
              <a:latin typeface="Arial"/>
              <a:ea typeface="Arial"/>
              <a:cs typeface="Arial"/>
              <a:sym typeface="Arial"/>
            </a:endParaRPr>
          </a:p>
        </p:txBody>
      </p:sp>
      <p:sp>
        <p:nvSpPr>
          <p:cNvPr id="115" name="Google Shape;115;p4"/>
          <p:cNvSpPr txBox="1"/>
          <p:nvPr/>
        </p:nvSpPr>
        <p:spPr>
          <a:xfrm>
            <a:off x="518160" y="761538"/>
            <a:ext cx="11155680" cy="46166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Libre Franklin"/>
                <a:ea typeface="Libre Franklin"/>
                <a:cs typeface="Libre Franklin"/>
                <a:sym typeface="Libre Franklin"/>
              </a:rPr>
              <a:t>Civil Rights Legislation</a:t>
            </a:r>
            <a:endParaRPr b="0" i="0" sz="1400" u="none" cap="none" strike="noStrike">
              <a:solidFill>
                <a:srgbClr val="000000"/>
              </a:solidFill>
              <a:latin typeface="Arial"/>
              <a:ea typeface="Arial"/>
              <a:cs typeface="Arial"/>
              <a:sym typeface="Arial"/>
            </a:endParaRPr>
          </a:p>
        </p:txBody>
      </p:sp>
      <p:cxnSp>
        <p:nvCxnSpPr>
          <p:cNvPr id="116" name="Google Shape;116;p4"/>
          <p:cNvCxnSpPr/>
          <p:nvPr/>
        </p:nvCxnSpPr>
        <p:spPr>
          <a:xfrm>
            <a:off x="518160" y="1226334"/>
            <a:ext cx="11155680" cy="0"/>
          </a:xfrm>
          <a:prstGeom prst="straightConnector1">
            <a:avLst/>
          </a:prstGeom>
          <a:noFill/>
          <a:ln cap="flat" cmpd="sng" w="9525">
            <a:solidFill>
              <a:srgbClr val="BFBFBF"/>
            </a:solidFill>
            <a:prstDash val="solid"/>
            <a:miter lim="800000"/>
            <a:headEnd len="sm" w="sm" type="none"/>
            <a:tailEnd len="sm" w="sm" type="none"/>
          </a:ln>
        </p:spPr>
      </p:cxnSp>
      <p:sp>
        <p:nvSpPr>
          <p:cNvPr id="117" name="Google Shape;117;p4"/>
          <p:cNvSpPr txBox="1"/>
          <p:nvPr/>
        </p:nvSpPr>
        <p:spPr>
          <a:xfrm>
            <a:off x="518160" y="1371600"/>
            <a:ext cx="11155680" cy="489364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accent4"/>
                </a:solidFill>
                <a:latin typeface="Libre Franklin"/>
                <a:ea typeface="Libre Franklin"/>
                <a:cs typeface="Libre Franklin"/>
                <a:sym typeface="Libre Franklin"/>
              </a:rPr>
              <a:t>Civil Rights Act of 1964</a:t>
            </a:r>
            <a:br>
              <a:rPr b="0" i="0" lang="en-US" sz="2400" u="none" cap="none" strike="noStrike">
                <a:solidFill>
                  <a:schemeClr val="accent4"/>
                </a:solidFill>
                <a:latin typeface="Libre Franklin"/>
                <a:ea typeface="Libre Franklin"/>
                <a:cs typeface="Libre Franklin"/>
                <a:sym typeface="Libre Franklin"/>
              </a:rPr>
            </a:br>
            <a:r>
              <a:rPr b="0" i="0" lang="en-US" sz="2400" u="none" cap="none" strike="noStrike">
                <a:solidFill>
                  <a:schemeClr val="lt1"/>
                </a:solidFill>
                <a:latin typeface="Libre Franklin"/>
                <a:ea typeface="Libre Franklin"/>
                <a:cs typeface="Libre Franklin"/>
                <a:sym typeface="Libre Franklin"/>
              </a:rPr>
              <a:t>Prohibits discrimination based on race, color, and national origin in programs and activities receiving Federal financial assistance.</a:t>
            </a:r>
            <a:endParaRPr b="0" i="0" sz="1400" u="none" cap="none" strike="noStrike">
              <a:solidFill>
                <a:srgbClr val="000000"/>
              </a:solidFill>
              <a:latin typeface="Arial"/>
              <a:ea typeface="Arial"/>
              <a:cs typeface="Arial"/>
              <a:sym typeface="Arial"/>
            </a:endParaRPr>
          </a:p>
          <a:p>
            <a:pPr indent="-3319463" lvl="0" marL="3319463" marR="0" rtl="0" algn="l">
              <a:lnSpc>
                <a:spcPct val="100000"/>
              </a:lnSpc>
              <a:spcBef>
                <a:spcPts val="0"/>
              </a:spcBef>
              <a:spcAft>
                <a:spcPts val="0"/>
              </a:spcAft>
              <a:buClr>
                <a:srgbClr val="000000"/>
              </a:buClr>
              <a:buSzPts val="1200"/>
              <a:buFont typeface="Arial"/>
              <a:buNone/>
            </a:pPr>
            <a:r>
              <a:t/>
            </a:r>
            <a:endParaRPr b="0" i="0" sz="1200" u="none" cap="none" strike="noStrike">
              <a:solidFill>
                <a:srgbClr val="F2F2F2"/>
              </a:solidFill>
              <a:latin typeface="Libre Franklin"/>
              <a:ea typeface="Libre Franklin"/>
              <a:cs typeface="Libre Franklin"/>
              <a:sym typeface="Libre Franklin"/>
            </a:endParaRPr>
          </a:p>
          <a:p>
            <a:pPr indent="-3319463" lvl="0" marL="3319463" marR="0" rtl="0" algn="l">
              <a:lnSpc>
                <a:spcPct val="100000"/>
              </a:lnSpc>
              <a:spcBef>
                <a:spcPts val="0"/>
              </a:spcBef>
              <a:spcAft>
                <a:spcPts val="0"/>
              </a:spcAft>
              <a:buClr>
                <a:srgbClr val="000000"/>
              </a:buClr>
              <a:buSzPts val="2400"/>
              <a:buFont typeface="Arial"/>
              <a:buNone/>
            </a:pPr>
            <a:r>
              <a:rPr b="0" i="0" lang="en-US" sz="2400" u="none" cap="none" strike="noStrike">
                <a:solidFill>
                  <a:schemeClr val="accent4"/>
                </a:solidFill>
                <a:latin typeface="Libre Franklin"/>
                <a:ea typeface="Libre Franklin"/>
                <a:cs typeface="Libre Franklin"/>
                <a:sym typeface="Libre Franklin"/>
              </a:rPr>
              <a:t>Title IX of the Education Amendments of 1972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Libre Franklin"/>
                <a:ea typeface="Libre Franklin"/>
                <a:cs typeface="Libre Franklin"/>
                <a:sym typeface="Libre Franklin"/>
              </a:rPr>
              <a:t>Prohibits discrimination based on sex under any education program or activity receiving Federal financial assistance.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F2F2F2"/>
              </a:solidFill>
              <a:latin typeface="Libre Franklin"/>
              <a:ea typeface="Libre Franklin"/>
              <a:cs typeface="Libre Franklin"/>
              <a:sym typeface="Libre Franklin"/>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accent4"/>
                </a:solidFill>
                <a:latin typeface="Libre Franklin"/>
                <a:ea typeface="Libre Franklin"/>
                <a:cs typeface="Libre Franklin"/>
                <a:sym typeface="Libre Franklin"/>
              </a:rPr>
              <a:t>Section 504 of the Rehabilitation Act of 1973</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Libre Franklin"/>
                <a:ea typeface="Libre Franklin"/>
                <a:cs typeface="Libre Franklin"/>
                <a:sym typeface="Libre Franklin"/>
              </a:rPr>
              <a:t>Prohibits discrimination based on disability.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Libre Franklin"/>
              <a:ea typeface="Libre Franklin"/>
              <a:cs typeface="Libre Franklin"/>
              <a:sym typeface="Libre Franklin"/>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accent4"/>
                </a:solidFill>
                <a:latin typeface="Libre Franklin"/>
                <a:ea typeface="Libre Franklin"/>
                <a:cs typeface="Libre Franklin"/>
                <a:sym typeface="Libre Franklin"/>
              </a:rPr>
              <a:t>Age Discrimination Act of 1975</a:t>
            </a:r>
            <a:br>
              <a:rPr b="0" i="0" lang="en-US" sz="2400" u="none" cap="none" strike="noStrike">
                <a:solidFill>
                  <a:schemeClr val="accent4"/>
                </a:solidFill>
                <a:latin typeface="Libre Franklin"/>
                <a:ea typeface="Libre Franklin"/>
                <a:cs typeface="Libre Franklin"/>
                <a:sym typeface="Libre Franklin"/>
              </a:rPr>
            </a:br>
            <a:r>
              <a:rPr b="0" i="0" lang="en-US" sz="2400" u="none" cap="none" strike="noStrike">
                <a:solidFill>
                  <a:schemeClr val="lt1"/>
                </a:solidFill>
                <a:latin typeface="Libre Franklin"/>
                <a:ea typeface="Libre Franklin"/>
                <a:cs typeface="Libre Franklin"/>
                <a:sym typeface="Libre Franklin"/>
              </a:rPr>
              <a:t>Prohibits discrimination based on age in programs and activities receiving Federal financial assistance.</a:t>
            </a:r>
            <a:endParaRPr b="0" i="0" sz="1400" u="none" cap="none" strike="noStrike">
              <a:solidFill>
                <a:srgbClr val="000000"/>
              </a:solidFill>
              <a:latin typeface="Arial"/>
              <a:ea typeface="Arial"/>
              <a:cs typeface="Arial"/>
              <a:sym typeface="Arial"/>
            </a:endParaRP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A35"/>
        </a:solidFill>
      </p:bgPr>
    </p:bg>
    <p:spTree>
      <p:nvGrpSpPr>
        <p:cNvPr id="122" name="Shape 122"/>
        <p:cNvGrpSpPr/>
        <p:nvPr/>
      </p:nvGrpSpPr>
      <p:grpSpPr>
        <a:xfrm>
          <a:off x="0" y="0"/>
          <a:ext cx="0" cy="0"/>
          <a:chOff x="0" y="0"/>
          <a:chExt cx="0" cy="0"/>
        </a:xfrm>
      </p:grpSpPr>
      <p:sp>
        <p:nvSpPr>
          <p:cNvPr id="123" name="Google Shape;123;p5"/>
          <p:cNvSpPr txBox="1"/>
          <p:nvPr/>
        </p:nvSpPr>
        <p:spPr>
          <a:xfrm>
            <a:off x="0" y="0"/>
            <a:ext cx="12192000" cy="400110"/>
          </a:xfrm>
          <a:prstGeom prst="rect">
            <a:avLst/>
          </a:prstGeom>
          <a:solidFill>
            <a:srgbClr val="BFBFBF"/>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3F3F3F"/>
                </a:solidFill>
                <a:latin typeface="Libre Franklin"/>
                <a:ea typeface="Libre Franklin"/>
                <a:cs typeface="Libre Franklin"/>
                <a:sym typeface="Libre Franklin"/>
              </a:rPr>
              <a:t>Annual Civil Rights Training for CSFP and TEFAP</a:t>
            </a:r>
            <a:endParaRPr b="0" i="0" sz="1400" u="none" cap="none" strike="noStrike">
              <a:solidFill>
                <a:srgbClr val="000000"/>
              </a:solidFill>
              <a:latin typeface="Arial"/>
              <a:ea typeface="Arial"/>
              <a:cs typeface="Arial"/>
              <a:sym typeface="Arial"/>
            </a:endParaRPr>
          </a:p>
        </p:txBody>
      </p:sp>
      <p:sp>
        <p:nvSpPr>
          <p:cNvPr id="124" name="Google Shape;124;p5"/>
          <p:cNvSpPr txBox="1"/>
          <p:nvPr/>
        </p:nvSpPr>
        <p:spPr>
          <a:xfrm>
            <a:off x="518160" y="761538"/>
            <a:ext cx="11155680" cy="46166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Libre Franklin"/>
                <a:ea typeface="Libre Franklin"/>
                <a:cs typeface="Libre Franklin"/>
                <a:sym typeface="Libre Franklin"/>
              </a:rPr>
              <a:t>Civil Rights Legislation</a:t>
            </a:r>
            <a:endParaRPr b="0" i="0" sz="1400" u="none" cap="none" strike="noStrike">
              <a:solidFill>
                <a:srgbClr val="000000"/>
              </a:solidFill>
              <a:latin typeface="Arial"/>
              <a:ea typeface="Arial"/>
              <a:cs typeface="Arial"/>
              <a:sym typeface="Arial"/>
            </a:endParaRPr>
          </a:p>
        </p:txBody>
      </p:sp>
      <p:cxnSp>
        <p:nvCxnSpPr>
          <p:cNvPr id="125" name="Google Shape;125;p5"/>
          <p:cNvCxnSpPr/>
          <p:nvPr/>
        </p:nvCxnSpPr>
        <p:spPr>
          <a:xfrm>
            <a:off x="518160" y="1226334"/>
            <a:ext cx="11155680" cy="0"/>
          </a:xfrm>
          <a:prstGeom prst="straightConnector1">
            <a:avLst/>
          </a:prstGeom>
          <a:noFill/>
          <a:ln cap="flat" cmpd="sng" w="9525">
            <a:solidFill>
              <a:srgbClr val="BFBFBF"/>
            </a:solidFill>
            <a:prstDash val="solid"/>
            <a:miter lim="800000"/>
            <a:headEnd len="sm" w="sm" type="none"/>
            <a:tailEnd len="sm" w="sm" type="none"/>
          </a:ln>
        </p:spPr>
      </p:cxnSp>
      <p:sp>
        <p:nvSpPr>
          <p:cNvPr id="126" name="Google Shape;126;p5"/>
          <p:cNvSpPr txBox="1"/>
          <p:nvPr/>
        </p:nvSpPr>
        <p:spPr>
          <a:xfrm>
            <a:off x="521208" y="1371600"/>
            <a:ext cx="11155680" cy="34163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F2F2F2"/>
              </a:solidFill>
              <a:latin typeface="Libre Franklin"/>
              <a:ea typeface="Libre Franklin"/>
              <a:cs typeface="Libre Franklin"/>
              <a:sym typeface="Libre Franklin"/>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accent4"/>
                </a:solidFill>
                <a:latin typeface="Libre Franklin"/>
                <a:ea typeface="Libre Franklin"/>
                <a:cs typeface="Libre Franklin"/>
                <a:sym typeface="Libre Franklin"/>
              </a:rPr>
              <a:t>The Civil Rights Restoration Act of 1987</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Libre Franklin"/>
                <a:ea typeface="Libre Franklin"/>
                <a:cs typeface="Libre Franklin"/>
                <a:sym typeface="Libre Franklin"/>
              </a:rPr>
              <a:t>Clarifies the scope of Title VI of the Civil Rights Act of 1964 and related laws to ensure nondiscrimination in all programs and activities, regardless of individual program funding sources.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Libre Franklin"/>
              <a:ea typeface="Libre Franklin"/>
              <a:cs typeface="Libre Franklin"/>
              <a:sym typeface="Libre Franklin"/>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accent4"/>
                </a:solidFill>
                <a:latin typeface="Libre Franklin"/>
                <a:ea typeface="Libre Franklin"/>
                <a:cs typeface="Libre Franklin"/>
                <a:sym typeface="Libre Franklin"/>
              </a:rPr>
              <a:t>The Americans with Disabilities Act of 1990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Libre Franklin"/>
                <a:ea typeface="Libre Franklin"/>
                <a:cs typeface="Libre Franklin"/>
                <a:sym typeface="Libre Franklin"/>
              </a:rPr>
              <a:t>Prohibits discrimination based on disability in all services, programs, and activities provided to the public by State and local governments, except for public transportation services.</a:t>
            </a:r>
            <a:endParaRPr b="0" i="0" sz="1400" u="none" cap="none" strike="noStrike">
              <a:solidFill>
                <a:srgbClr val="000000"/>
              </a:solidFill>
              <a:latin typeface="Arial"/>
              <a:ea typeface="Arial"/>
              <a:cs typeface="Arial"/>
              <a:sym typeface="Arial"/>
            </a:endParaRP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A35"/>
        </a:solidFill>
      </p:bgPr>
    </p:bg>
    <p:spTree>
      <p:nvGrpSpPr>
        <p:cNvPr id="131" name="Shape 131"/>
        <p:cNvGrpSpPr/>
        <p:nvPr/>
      </p:nvGrpSpPr>
      <p:grpSpPr>
        <a:xfrm>
          <a:off x="0" y="0"/>
          <a:ext cx="0" cy="0"/>
          <a:chOff x="0" y="0"/>
          <a:chExt cx="0" cy="0"/>
        </a:xfrm>
      </p:grpSpPr>
      <p:sp>
        <p:nvSpPr>
          <p:cNvPr id="132" name="Google Shape;132;p6"/>
          <p:cNvSpPr txBox="1"/>
          <p:nvPr/>
        </p:nvSpPr>
        <p:spPr>
          <a:xfrm>
            <a:off x="0" y="0"/>
            <a:ext cx="12192000" cy="400110"/>
          </a:xfrm>
          <a:prstGeom prst="rect">
            <a:avLst/>
          </a:prstGeom>
          <a:solidFill>
            <a:srgbClr val="BFBFBF"/>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3F3F3F"/>
                </a:solidFill>
                <a:latin typeface="Libre Franklin"/>
                <a:ea typeface="Libre Franklin"/>
                <a:cs typeface="Libre Franklin"/>
                <a:sym typeface="Libre Franklin"/>
              </a:rPr>
              <a:t>Annual Civil Rights Training for CSFP and TEFAP</a:t>
            </a:r>
            <a:endParaRPr b="0" i="0" sz="1400" u="none" cap="none" strike="noStrike">
              <a:solidFill>
                <a:srgbClr val="000000"/>
              </a:solidFill>
              <a:latin typeface="Arial"/>
              <a:ea typeface="Arial"/>
              <a:cs typeface="Arial"/>
              <a:sym typeface="Arial"/>
            </a:endParaRPr>
          </a:p>
        </p:txBody>
      </p:sp>
      <p:sp>
        <p:nvSpPr>
          <p:cNvPr id="133" name="Google Shape;133;p6"/>
          <p:cNvSpPr txBox="1"/>
          <p:nvPr/>
        </p:nvSpPr>
        <p:spPr>
          <a:xfrm>
            <a:off x="518160" y="761538"/>
            <a:ext cx="11155680" cy="46166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400"/>
              <a:buFont typeface="Arial"/>
              <a:buNone/>
            </a:pPr>
            <a:r>
              <a:rPr b="0" i="0" lang="en-US" sz="2400" u="none" cap="none" strike="noStrike">
                <a:solidFill>
                  <a:srgbClr val="F2F2F2"/>
                </a:solidFill>
                <a:latin typeface="Libre Franklin"/>
                <a:ea typeface="Libre Franklin"/>
                <a:cs typeface="Libre Franklin"/>
                <a:sym typeface="Libre Franklin"/>
              </a:rPr>
              <a:t>Bases and Protected Bases</a:t>
            </a:r>
            <a:endParaRPr b="0" i="0" sz="1400" u="none" cap="none" strike="noStrike">
              <a:solidFill>
                <a:srgbClr val="000000"/>
              </a:solidFill>
              <a:latin typeface="Arial"/>
              <a:ea typeface="Arial"/>
              <a:cs typeface="Arial"/>
              <a:sym typeface="Arial"/>
            </a:endParaRPr>
          </a:p>
        </p:txBody>
      </p:sp>
      <p:cxnSp>
        <p:nvCxnSpPr>
          <p:cNvPr id="134" name="Google Shape;134;p6"/>
          <p:cNvCxnSpPr/>
          <p:nvPr/>
        </p:nvCxnSpPr>
        <p:spPr>
          <a:xfrm>
            <a:off x="518160" y="1226334"/>
            <a:ext cx="11155680" cy="0"/>
          </a:xfrm>
          <a:prstGeom prst="straightConnector1">
            <a:avLst/>
          </a:prstGeom>
          <a:noFill/>
          <a:ln cap="flat" cmpd="sng" w="9525">
            <a:solidFill>
              <a:srgbClr val="BFBFBF"/>
            </a:solidFill>
            <a:prstDash val="solid"/>
            <a:miter lim="800000"/>
            <a:headEnd len="sm" w="sm" type="none"/>
            <a:tailEnd len="sm" w="sm" type="none"/>
          </a:ln>
        </p:spPr>
      </p:cxnSp>
      <p:sp>
        <p:nvSpPr>
          <p:cNvPr id="135" name="Google Shape;135;p6"/>
          <p:cNvSpPr txBox="1"/>
          <p:nvPr/>
        </p:nvSpPr>
        <p:spPr>
          <a:xfrm>
            <a:off x="521208" y="1371600"/>
            <a:ext cx="11155680" cy="39703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accent4"/>
                </a:solidFill>
                <a:latin typeface="Libre Franklin"/>
                <a:ea typeface="Libre Franklin"/>
                <a:cs typeface="Libre Franklin"/>
                <a:sym typeface="Libre Franklin"/>
              </a:rPr>
              <a:t>Base</a:t>
            </a:r>
            <a:endParaRPr b="0" i="0" sz="2400" u="none" cap="none" strike="noStrike">
              <a:solidFill>
                <a:schemeClr val="lt1"/>
              </a:solidFill>
              <a:latin typeface="Libre Franklin"/>
              <a:ea typeface="Libre Franklin"/>
              <a:cs typeface="Libre Franklin"/>
              <a:sym typeface="Libre Franklin"/>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Libre Franklin"/>
                <a:ea typeface="Libre Franklin"/>
                <a:cs typeface="Libre Franklin"/>
                <a:sym typeface="Libre Franklin"/>
              </a:rPr>
              <a:t>A characteristic of a person, such as the person’s race, religion, or national origin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Libre Franklin"/>
              <a:ea typeface="Libre Franklin"/>
              <a:cs typeface="Libre Franklin"/>
              <a:sym typeface="Libre Franklin"/>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accent4"/>
                </a:solidFill>
                <a:latin typeface="Libre Franklin"/>
                <a:ea typeface="Libre Franklin"/>
                <a:cs typeface="Libre Franklin"/>
                <a:sym typeface="Libre Franklin"/>
              </a:rPr>
              <a:t>Class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Libre Franklin"/>
                <a:ea typeface="Libre Franklin"/>
                <a:cs typeface="Libre Franklin"/>
                <a:sym typeface="Libre Franklin"/>
              </a:rPr>
              <a:t>Individuals who share a common base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Libre Franklin"/>
              <a:ea typeface="Libre Franklin"/>
              <a:cs typeface="Libre Franklin"/>
              <a:sym typeface="Libre Franklin"/>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accent4"/>
                </a:solidFill>
                <a:latin typeface="Libre Franklin"/>
                <a:ea typeface="Libre Franklin"/>
                <a:cs typeface="Libre Franklin"/>
                <a:sym typeface="Libre Franklin"/>
              </a:rPr>
              <a:t>Protected Base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Libre Franklin"/>
                <a:ea typeface="Libre Franklin"/>
                <a:cs typeface="Libre Franklin"/>
                <a:sym typeface="Libre Franklin"/>
              </a:rPr>
              <a:t>A specific, identified characteristic on which the level of service provided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Libre Franklin"/>
                <a:ea typeface="Libre Franklin"/>
                <a:cs typeface="Libre Franklin"/>
                <a:sym typeface="Libre Franklin"/>
              </a:rPr>
              <a:t>to the person must not be considered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accent4"/>
              </a:solidFill>
              <a:latin typeface="Libre Franklin"/>
              <a:ea typeface="Libre Franklin"/>
              <a:cs typeface="Libre Franklin"/>
              <a:sym typeface="Libre Franklin"/>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accent4"/>
                </a:solidFill>
                <a:latin typeface="Libre Franklin"/>
                <a:ea typeface="Libre Franklin"/>
                <a:cs typeface="Libre Franklin"/>
                <a:sym typeface="Libre Franklin"/>
              </a:rPr>
              <a:t>Protected Class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Libre Franklin"/>
                <a:ea typeface="Libre Franklin"/>
                <a:cs typeface="Libre Franklin"/>
                <a:sym typeface="Libre Franklin"/>
              </a:rPr>
              <a:t>Individuals who share a common protected base</a:t>
            </a:r>
            <a:endParaRPr b="0" i="0" sz="1400" u="none" cap="none" strike="noStrike">
              <a:solidFill>
                <a:srgbClr val="000000"/>
              </a:solidFill>
              <a:latin typeface="Arial"/>
              <a:ea typeface="Arial"/>
              <a:cs typeface="Arial"/>
              <a:sym typeface="Arial"/>
            </a:endParaRP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A35"/>
        </a:solidFill>
      </p:bgPr>
    </p:bg>
    <p:spTree>
      <p:nvGrpSpPr>
        <p:cNvPr id="140" name="Shape 140"/>
        <p:cNvGrpSpPr/>
        <p:nvPr/>
      </p:nvGrpSpPr>
      <p:grpSpPr>
        <a:xfrm>
          <a:off x="0" y="0"/>
          <a:ext cx="0" cy="0"/>
          <a:chOff x="0" y="0"/>
          <a:chExt cx="0" cy="0"/>
        </a:xfrm>
      </p:grpSpPr>
      <p:sp>
        <p:nvSpPr>
          <p:cNvPr id="141" name="Google Shape;141;p7"/>
          <p:cNvSpPr txBox="1"/>
          <p:nvPr/>
        </p:nvSpPr>
        <p:spPr>
          <a:xfrm>
            <a:off x="0" y="0"/>
            <a:ext cx="12192000" cy="400110"/>
          </a:xfrm>
          <a:prstGeom prst="rect">
            <a:avLst/>
          </a:prstGeom>
          <a:solidFill>
            <a:srgbClr val="BFBFBF"/>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3F3F3F"/>
                </a:solidFill>
                <a:latin typeface="Libre Franklin"/>
                <a:ea typeface="Libre Franklin"/>
                <a:cs typeface="Libre Franklin"/>
                <a:sym typeface="Libre Franklin"/>
              </a:rPr>
              <a:t>Annual Civil Rights Training for CSFP and TEFAP</a:t>
            </a:r>
            <a:endParaRPr b="0" i="0" sz="1400" u="none" cap="none" strike="noStrike">
              <a:solidFill>
                <a:srgbClr val="000000"/>
              </a:solidFill>
              <a:latin typeface="Arial"/>
              <a:ea typeface="Arial"/>
              <a:cs typeface="Arial"/>
              <a:sym typeface="Arial"/>
            </a:endParaRPr>
          </a:p>
        </p:txBody>
      </p:sp>
      <p:sp>
        <p:nvSpPr>
          <p:cNvPr id="142" name="Google Shape;142;p7"/>
          <p:cNvSpPr txBox="1"/>
          <p:nvPr/>
        </p:nvSpPr>
        <p:spPr>
          <a:xfrm>
            <a:off x="518160" y="761538"/>
            <a:ext cx="11155680" cy="46166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400"/>
              <a:buFont typeface="Arial"/>
              <a:buNone/>
            </a:pPr>
            <a:r>
              <a:rPr b="0" i="0" lang="en-US" sz="2400" u="none" cap="none" strike="noStrike">
                <a:solidFill>
                  <a:srgbClr val="F2F2F2"/>
                </a:solidFill>
                <a:latin typeface="Libre Franklin"/>
                <a:ea typeface="Libre Franklin"/>
                <a:cs typeface="Libre Franklin"/>
                <a:sym typeface="Libre Franklin"/>
              </a:rPr>
              <a:t>Protected Bases</a:t>
            </a:r>
            <a:endParaRPr b="0" i="0" sz="1400" u="none" cap="none" strike="noStrike">
              <a:solidFill>
                <a:srgbClr val="000000"/>
              </a:solidFill>
              <a:latin typeface="Arial"/>
              <a:ea typeface="Arial"/>
              <a:cs typeface="Arial"/>
              <a:sym typeface="Arial"/>
            </a:endParaRPr>
          </a:p>
        </p:txBody>
      </p:sp>
      <p:cxnSp>
        <p:nvCxnSpPr>
          <p:cNvPr id="143" name="Google Shape;143;p7"/>
          <p:cNvCxnSpPr/>
          <p:nvPr/>
        </p:nvCxnSpPr>
        <p:spPr>
          <a:xfrm>
            <a:off x="518160" y="1226334"/>
            <a:ext cx="11155680" cy="0"/>
          </a:xfrm>
          <a:prstGeom prst="straightConnector1">
            <a:avLst/>
          </a:prstGeom>
          <a:noFill/>
          <a:ln cap="flat" cmpd="sng" w="9525">
            <a:solidFill>
              <a:srgbClr val="BFBFBF"/>
            </a:solidFill>
            <a:prstDash val="solid"/>
            <a:miter lim="800000"/>
            <a:headEnd len="sm" w="sm" type="none"/>
            <a:tailEnd len="sm" w="sm" type="none"/>
          </a:ln>
        </p:spPr>
      </p:cxnSp>
      <p:sp>
        <p:nvSpPr>
          <p:cNvPr id="144" name="Google Shape;144;p7"/>
          <p:cNvSpPr txBox="1"/>
          <p:nvPr/>
        </p:nvSpPr>
        <p:spPr>
          <a:xfrm>
            <a:off x="2626350" y="1584650"/>
            <a:ext cx="6939300" cy="1200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accent4"/>
                </a:solidFill>
                <a:latin typeface="Libre Franklin"/>
                <a:ea typeface="Libre Franklin"/>
                <a:cs typeface="Libre Franklin"/>
                <a:sym typeface="Libre Franklin"/>
              </a:rPr>
              <a:t>CSFP and TEFAP Protected Bases</a:t>
            </a:r>
            <a:endParaRPr b="0" i="0" sz="1400" u="none" cap="none" strike="noStrike">
              <a:solidFill>
                <a:srgbClr val="000000"/>
              </a:solidFill>
              <a:latin typeface="Arial"/>
              <a:ea typeface="Arial"/>
              <a:cs typeface="Arial"/>
              <a:sym typeface="Arial"/>
            </a:endParaRPr>
          </a:p>
        </p:txBody>
      </p:sp>
      <p:grpSp>
        <p:nvGrpSpPr>
          <p:cNvPr id="145" name="Google Shape;145;p7"/>
          <p:cNvGrpSpPr/>
          <p:nvPr/>
        </p:nvGrpSpPr>
        <p:grpSpPr>
          <a:xfrm>
            <a:off x="4496190" y="2770448"/>
            <a:ext cx="3199618" cy="3047255"/>
            <a:chOff x="390" y="76572"/>
            <a:chExt cx="3199618" cy="3047255"/>
          </a:xfrm>
        </p:grpSpPr>
        <p:sp>
          <p:nvSpPr>
            <p:cNvPr id="146" name="Google Shape;146;p7"/>
            <p:cNvSpPr/>
            <p:nvPr/>
          </p:nvSpPr>
          <p:spPr>
            <a:xfrm>
              <a:off x="390" y="76572"/>
              <a:ext cx="1523627" cy="914176"/>
            </a:xfrm>
            <a:prstGeom prst="rect">
              <a:avLst/>
            </a:prstGeom>
            <a:solidFill>
              <a:schemeClr val="dk2"/>
            </a:solidFill>
            <a:ln cap="flat" cmpd="sng" w="12700">
              <a:solidFill>
                <a:schemeClr val="lt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7"/>
            <p:cNvSpPr txBox="1"/>
            <p:nvPr/>
          </p:nvSpPr>
          <p:spPr>
            <a:xfrm>
              <a:off x="390" y="76572"/>
              <a:ext cx="1523627" cy="914176"/>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lt1"/>
                </a:buClr>
                <a:buSzPts val="2400"/>
                <a:buFont typeface="Libre Franklin"/>
                <a:buNone/>
              </a:pPr>
              <a:r>
                <a:rPr b="0" i="0" lang="en-US" sz="2400" u="none" cap="none" strike="noStrike">
                  <a:solidFill>
                    <a:schemeClr val="lt1"/>
                  </a:solidFill>
                  <a:latin typeface="Libre Franklin"/>
                  <a:ea typeface="Libre Franklin"/>
                  <a:cs typeface="Libre Franklin"/>
                  <a:sym typeface="Libre Franklin"/>
                </a:rPr>
                <a:t>Race</a:t>
              </a:r>
              <a:endParaRPr b="0" i="0" sz="1400" u="none" cap="none" strike="noStrike">
                <a:solidFill>
                  <a:srgbClr val="000000"/>
                </a:solidFill>
                <a:latin typeface="Arial"/>
                <a:ea typeface="Arial"/>
                <a:cs typeface="Arial"/>
                <a:sym typeface="Arial"/>
              </a:endParaRPr>
            </a:p>
          </p:txBody>
        </p:sp>
        <p:sp>
          <p:nvSpPr>
            <p:cNvPr id="148" name="Google Shape;148;p7"/>
            <p:cNvSpPr/>
            <p:nvPr/>
          </p:nvSpPr>
          <p:spPr>
            <a:xfrm>
              <a:off x="1676381" y="76572"/>
              <a:ext cx="1523627" cy="914176"/>
            </a:xfrm>
            <a:prstGeom prst="rect">
              <a:avLst/>
            </a:prstGeom>
            <a:solidFill>
              <a:schemeClr val="dk2"/>
            </a:solidFill>
            <a:ln cap="flat" cmpd="sng" w="12700">
              <a:solidFill>
                <a:schemeClr val="lt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7"/>
            <p:cNvSpPr txBox="1"/>
            <p:nvPr/>
          </p:nvSpPr>
          <p:spPr>
            <a:xfrm>
              <a:off x="1676381" y="76572"/>
              <a:ext cx="1523627" cy="914176"/>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lt1"/>
                </a:buClr>
                <a:buSzPts val="2400"/>
                <a:buFont typeface="Libre Franklin"/>
                <a:buNone/>
              </a:pPr>
              <a:r>
                <a:rPr b="0" i="0" lang="en-US" sz="2400" u="none" cap="none" strike="noStrike">
                  <a:solidFill>
                    <a:schemeClr val="lt1"/>
                  </a:solidFill>
                  <a:latin typeface="Libre Franklin"/>
                  <a:ea typeface="Libre Franklin"/>
                  <a:cs typeface="Libre Franklin"/>
                  <a:sym typeface="Libre Franklin"/>
                </a:rPr>
                <a:t>Color</a:t>
              </a:r>
              <a:endParaRPr b="0" i="0" sz="1400" u="none" cap="none" strike="noStrike">
                <a:solidFill>
                  <a:srgbClr val="000000"/>
                </a:solidFill>
                <a:latin typeface="Arial"/>
                <a:ea typeface="Arial"/>
                <a:cs typeface="Arial"/>
                <a:sym typeface="Arial"/>
              </a:endParaRPr>
            </a:p>
          </p:txBody>
        </p:sp>
        <p:sp>
          <p:nvSpPr>
            <p:cNvPr id="150" name="Google Shape;150;p7"/>
            <p:cNvSpPr/>
            <p:nvPr/>
          </p:nvSpPr>
          <p:spPr>
            <a:xfrm>
              <a:off x="390" y="1143111"/>
              <a:ext cx="1523627" cy="914176"/>
            </a:xfrm>
            <a:prstGeom prst="rect">
              <a:avLst/>
            </a:prstGeom>
            <a:solidFill>
              <a:schemeClr val="dk2"/>
            </a:solidFill>
            <a:ln cap="flat" cmpd="sng" w="12700">
              <a:solidFill>
                <a:schemeClr val="lt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7"/>
            <p:cNvSpPr txBox="1"/>
            <p:nvPr/>
          </p:nvSpPr>
          <p:spPr>
            <a:xfrm>
              <a:off x="390" y="1143111"/>
              <a:ext cx="1523627" cy="914176"/>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lt1"/>
                </a:buClr>
                <a:buSzPts val="2400"/>
                <a:buFont typeface="Libre Franklin"/>
                <a:buNone/>
              </a:pPr>
              <a:r>
                <a:rPr b="0" i="0" lang="en-US" sz="2400" u="none" cap="none" strike="noStrike">
                  <a:solidFill>
                    <a:schemeClr val="lt1"/>
                  </a:solidFill>
                  <a:latin typeface="Libre Franklin"/>
                  <a:ea typeface="Libre Franklin"/>
                  <a:cs typeface="Libre Franklin"/>
                  <a:sym typeface="Libre Franklin"/>
                </a:rPr>
                <a:t>National Origin</a:t>
              </a:r>
              <a:endParaRPr b="0" i="0" sz="1400" u="none" cap="none" strike="noStrike">
                <a:solidFill>
                  <a:srgbClr val="000000"/>
                </a:solidFill>
                <a:latin typeface="Arial"/>
                <a:ea typeface="Arial"/>
                <a:cs typeface="Arial"/>
                <a:sym typeface="Arial"/>
              </a:endParaRPr>
            </a:p>
          </p:txBody>
        </p:sp>
        <p:sp>
          <p:nvSpPr>
            <p:cNvPr id="152" name="Google Shape;152;p7"/>
            <p:cNvSpPr/>
            <p:nvPr/>
          </p:nvSpPr>
          <p:spPr>
            <a:xfrm>
              <a:off x="1676381" y="1143111"/>
              <a:ext cx="1523627" cy="914176"/>
            </a:xfrm>
            <a:prstGeom prst="rect">
              <a:avLst/>
            </a:prstGeom>
            <a:solidFill>
              <a:schemeClr val="dk2"/>
            </a:solidFill>
            <a:ln cap="flat" cmpd="sng" w="12700">
              <a:solidFill>
                <a:schemeClr val="lt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7"/>
            <p:cNvSpPr txBox="1"/>
            <p:nvPr/>
          </p:nvSpPr>
          <p:spPr>
            <a:xfrm>
              <a:off x="1676381" y="1143111"/>
              <a:ext cx="1523627" cy="914176"/>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lt1"/>
                </a:buClr>
                <a:buSzPts val="2400"/>
                <a:buFont typeface="Libre Franklin"/>
                <a:buNone/>
              </a:pPr>
              <a:r>
                <a:rPr b="0" i="0" lang="en-US" sz="2400" u="none" cap="none" strike="noStrike">
                  <a:solidFill>
                    <a:schemeClr val="lt1"/>
                  </a:solidFill>
                  <a:latin typeface="Libre Franklin"/>
                  <a:ea typeface="Libre Franklin"/>
                  <a:cs typeface="Libre Franklin"/>
                  <a:sym typeface="Libre Franklin"/>
                </a:rPr>
                <a:t>Sex</a:t>
              </a:r>
              <a:endParaRPr b="0" i="0" sz="1400" u="none" cap="none" strike="noStrike">
                <a:solidFill>
                  <a:srgbClr val="000000"/>
                </a:solidFill>
                <a:latin typeface="Arial"/>
                <a:ea typeface="Arial"/>
                <a:cs typeface="Arial"/>
                <a:sym typeface="Arial"/>
              </a:endParaRPr>
            </a:p>
          </p:txBody>
        </p:sp>
        <p:sp>
          <p:nvSpPr>
            <p:cNvPr id="154" name="Google Shape;154;p7"/>
            <p:cNvSpPr/>
            <p:nvPr/>
          </p:nvSpPr>
          <p:spPr>
            <a:xfrm>
              <a:off x="390" y="2209651"/>
              <a:ext cx="1523627" cy="914176"/>
            </a:xfrm>
            <a:prstGeom prst="rect">
              <a:avLst/>
            </a:prstGeom>
            <a:solidFill>
              <a:schemeClr val="dk2"/>
            </a:solidFill>
            <a:ln cap="flat" cmpd="sng" w="12700">
              <a:solidFill>
                <a:schemeClr val="lt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7"/>
            <p:cNvSpPr txBox="1"/>
            <p:nvPr/>
          </p:nvSpPr>
          <p:spPr>
            <a:xfrm>
              <a:off x="390" y="2209651"/>
              <a:ext cx="1523627" cy="914176"/>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lt1"/>
                </a:buClr>
                <a:buSzPts val="2400"/>
                <a:buFont typeface="Libre Franklin"/>
                <a:buNone/>
              </a:pPr>
              <a:r>
                <a:rPr b="0" i="0" lang="en-US" sz="2400" u="none" cap="none" strike="noStrike">
                  <a:solidFill>
                    <a:schemeClr val="lt1"/>
                  </a:solidFill>
                  <a:latin typeface="Libre Franklin"/>
                  <a:ea typeface="Libre Franklin"/>
                  <a:cs typeface="Libre Franklin"/>
                  <a:sym typeface="Libre Franklin"/>
                </a:rPr>
                <a:t>Disability</a:t>
              </a:r>
              <a:endParaRPr b="0" i="0" sz="1400" u="none" cap="none" strike="noStrike">
                <a:solidFill>
                  <a:srgbClr val="000000"/>
                </a:solidFill>
                <a:latin typeface="Arial"/>
                <a:ea typeface="Arial"/>
                <a:cs typeface="Arial"/>
                <a:sym typeface="Arial"/>
              </a:endParaRPr>
            </a:p>
          </p:txBody>
        </p:sp>
        <p:sp>
          <p:nvSpPr>
            <p:cNvPr id="156" name="Google Shape;156;p7"/>
            <p:cNvSpPr/>
            <p:nvPr/>
          </p:nvSpPr>
          <p:spPr>
            <a:xfrm>
              <a:off x="1676381" y="2209651"/>
              <a:ext cx="1523627" cy="914176"/>
            </a:xfrm>
            <a:prstGeom prst="rect">
              <a:avLst/>
            </a:prstGeom>
            <a:solidFill>
              <a:schemeClr val="dk2"/>
            </a:solidFill>
            <a:ln cap="flat" cmpd="sng" w="12700">
              <a:solidFill>
                <a:schemeClr val="lt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7"/>
            <p:cNvSpPr txBox="1"/>
            <p:nvPr/>
          </p:nvSpPr>
          <p:spPr>
            <a:xfrm>
              <a:off x="1676381" y="2209651"/>
              <a:ext cx="1523627" cy="914176"/>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lt1"/>
                </a:buClr>
                <a:buSzPts val="2400"/>
                <a:buFont typeface="Libre Franklin"/>
                <a:buNone/>
              </a:pPr>
              <a:r>
                <a:rPr b="0" i="0" lang="en-US" sz="2400" u="none" cap="none" strike="noStrike">
                  <a:solidFill>
                    <a:schemeClr val="lt1"/>
                  </a:solidFill>
                  <a:latin typeface="Libre Franklin"/>
                  <a:ea typeface="Libre Franklin"/>
                  <a:cs typeface="Libre Franklin"/>
                  <a:sym typeface="Libre Franklin"/>
                </a:rPr>
                <a:t>Age</a:t>
              </a:r>
              <a:endParaRPr b="0" i="0" sz="1400" u="none" cap="none" strike="noStrike">
                <a:solidFill>
                  <a:srgbClr val="000000"/>
                </a:solidFill>
                <a:latin typeface="Arial"/>
                <a:ea typeface="Arial"/>
                <a:cs typeface="Arial"/>
                <a:sym typeface="Arial"/>
              </a:endParaRPr>
            </a:p>
          </p:txBody>
        </p:sp>
      </p:gr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A35"/>
        </a:solidFill>
      </p:bgPr>
    </p:bg>
    <p:spTree>
      <p:nvGrpSpPr>
        <p:cNvPr id="162" name="Shape 162"/>
        <p:cNvGrpSpPr/>
        <p:nvPr/>
      </p:nvGrpSpPr>
      <p:grpSpPr>
        <a:xfrm>
          <a:off x="0" y="0"/>
          <a:ext cx="0" cy="0"/>
          <a:chOff x="0" y="0"/>
          <a:chExt cx="0" cy="0"/>
        </a:xfrm>
      </p:grpSpPr>
      <p:sp>
        <p:nvSpPr>
          <p:cNvPr id="163" name="Google Shape;163;p8"/>
          <p:cNvSpPr txBox="1"/>
          <p:nvPr/>
        </p:nvSpPr>
        <p:spPr>
          <a:xfrm>
            <a:off x="0" y="0"/>
            <a:ext cx="12192000" cy="400110"/>
          </a:xfrm>
          <a:prstGeom prst="rect">
            <a:avLst/>
          </a:prstGeom>
          <a:solidFill>
            <a:srgbClr val="BFBFBF"/>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3F3F3F"/>
              </a:buClr>
              <a:buSzPts val="2000"/>
              <a:buFont typeface="Libre Franklin"/>
              <a:buNone/>
            </a:pPr>
            <a:r>
              <a:rPr b="0" i="0" lang="en-US" sz="2000" u="none" cap="none" strike="noStrike">
                <a:solidFill>
                  <a:srgbClr val="3F3F3F"/>
                </a:solidFill>
                <a:latin typeface="Libre Franklin"/>
                <a:ea typeface="Libre Franklin"/>
                <a:cs typeface="Libre Franklin"/>
                <a:sym typeface="Libre Franklin"/>
              </a:rPr>
              <a:t>Annual Civil Rights Training for CSFP and TEFAP</a:t>
            </a:r>
            <a:endParaRPr b="0" i="0" sz="1400" u="none" cap="none" strike="noStrike">
              <a:solidFill>
                <a:srgbClr val="000000"/>
              </a:solidFill>
              <a:latin typeface="Arial"/>
              <a:ea typeface="Arial"/>
              <a:cs typeface="Arial"/>
              <a:sym typeface="Arial"/>
            </a:endParaRPr>
          </a:p>
        </p:txBody>
      </p:sp>
      <p:sp>
        <p:nvSpPr>
          <p:cNvPr id="164" name="Google Shape;164;p8"/>
          <p:cNvSpPr txBox="1"/>
          <p:nvPr/>
        </p:nvSpPr>
        <p:spPr>
          <a:xfrm>
            <a:off x="518160" y="761538"/>
            <a:ext cx="11155680" cy="46166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FFFFFF"/>
              </a:buClr>
              <a:buSzPts val="2400"/>
              <a:buFont typeface="Libre Franklin"/>
              <a:buNone/>
            </a:pPr>
            <a:r>
              <a:rPr b="0" i="0" lang="en-US" sz="2400" u="none" cap="none" strike="noStrike">
                <a:solidFill>
                  <a:srgbClr val="FFFFFF"/>
                </a:solidFill>
                <a:latin typeface="Libre Franklin"/>
                <a:ea typeface="Libre Franklin"/>
                <a:cs typeface="Libre Franklin"/>
                <a:sym typeface="Libre Franklin"/>
              </a:rPr>
              <a:t>Assurances</a:t>
            </a:r>
            <a:endParaRPr b="0" i="0" sz="1400" u="none" cap="none" strike="noStrike">
              <a:solidFill>
                <a:srgbClr val="000000"/>
              </a:solidFill>
              <a:latin typeface="Arial"/>
              <a:ea typeface="Arial"/>
              <a:cs typeface="Arial"/>
              <a:sym typeface="Arial"/>
            </a:endParaRPr>
          </a:p>
        </p:txBody>
      </p:sp>
      <p:cxnSp>
        <p:nvCxnSpPr>
          <p:cNvPr id="165" name="Google Shape;165;p8"/>
          <p:cNvCxnSpPr/>
          <p:nvPr/>
        </p:nvCxnSpPr>
        <p:spPr>
          <a:xfrm>
            <a:off x="518160" y="1226334"/>
            <a:ext cx="11155680" cy="0"/>
          </a:xfrm>
          <a:prstGeom prst="straightConnector1">
            <a:avLst/>
          </a:prstGeom>
          <a:noFill/>
          <a:ln cap="flat" cmpd="sng" w="9525">
            <a:solidFill>
              <a:srgbClr val="BFBFBF"/>
            </a:solidFill>
            <a:prstDash val="solid"/>
            <a:miter lim="800000"/>
            <a:headEnd len="sm" w="sm" type="none"/>
            <a:tailEnd len="sm" w="sm" type="none"/>
          </a:ln>
        </p:spPr>
      </p:cxnSp>
      <p:sp>
        <p:nvSpPr>
          <p:cNvPr id="166" name="Google Shape;166;p8"/>
          <p:cNvSpPr txBox="1"/>
          <p:nvPr/>
        </p:nvSpPr>
        <p:spPr>
          <a:xfrm>
            <a:off x="521208" y="1765062"/>
            <a:ext cx="11155800" cy="34170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accent4"/>
              </a:buClr>
              <a:buSzPts val="2400"/>
              <a:buFont typeface="Libre Franklin"/>
              <a:buNone/>
            </a:pPr>
            <a:r>
              <a:rPr b="0" i="0" lang="en-US" sz="2400" u="none" cap="none" strike="noStrike">
                <a:solidFill>
                  <a:schemeClr val="accent4"/>
                </a:solidFill>
                <a:latin typeface="Libre Franklin"/>
                <a:ea typeface="Libre Franklin"/>
                <a:cs typeface="Libre Franklin"/>
                <a:sym typeface="Libre Franklin"/>
              </a:rPr>
              <a:t>To qualify for Federal financial assistance, an application must be accompanied by a written assurance that the entity to receive financial assistance will be operated in compliance with all nondiscrimination laws, regulations, instructions, policies, and guidelines.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2400"/>
              <a:buFont typeface="Calibri"/>
              <a:buNone/>
            </a:pPr>
            <a:r>
              <a:t/>
            </a:r>
            <a:endParaRPr b="0" i="0" sz="2400" u="none" cap="none" strike="noStrike">
              <a:solidFill>
                <a:schemeClr val="lt1"/>
              </a:solidFill>
              <a:latin typeface="Libre Franklin"/>
              <a:ea typeface="Libre Franklin"/>
              <a:cs typeface="Libre Franklin"/>
              <a:sym typeface="Libre Franklin"/>
            </a:endParaRPr>
          </a:p>
          <a:p>
            <a:pPr indent="0" lvl="0" marL="0" marR="0" rtl="0" algn="just">
              <a:lnSpc>
                <a:spcPct val="100000"/>
              </a:lnSpc>
              <a:spcBef>
                <a:spcPts val="0"/>
              </a:spcBef>
              <a:spcAft>
                <a:spcPts val="0"/>
              </a:spcAft>
              <a:buClr>
                <a:schemeClr val="lt1"/>
              </a:buClr>
              <a:buSzPts val="2400"/>
              <a:buFont typeface="Libre Franklin"/>
              <a:buNone/>
            </a:pPr>
            <a:r>
              <a:rPr b="0" i="0" lang="en-US" sz="2400" u="sng" cap="none" strike="noStrike">
                <a:solidFill>
                  <a:schemeClr val="lt1"/>
                </a:solidFill>
                <a:latin typeface="Libre Franklin"/>
                <a:ea typeface="Libre Franklin"/>
                <a:cs typeface="Libre Franklin"/>
                <a:sym typeface="Libre Franklin"/>
              </a:rPr>
              <a:t>Regional Food Bank and Agency Agreements</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chemeClr val="lt1"/>
              </a:buClr>
              <a:buSzPts val="2400"/>
              <a:buFont typeface="Libre Franklin"/>
              <a:buNone/>
            </a:pPr>
            <a:r>
              <a:rPr b="0" i="0" lang="en-US" sz="2400" u="none" cap="none" strike="noStrike">
                <a:solidFill>
                  <a:schemeClr val="lt1"/>
                </a:solidFill>
                <a:latin typeface="Libre Franklin"/>
                <a:ea typeface="Libre Franklin"/>
                <a:cs typeface="Libre Franklin"/>
                <a:sym typeface="Libre Franklin"/>
              </a:rPr>
              <a:t>Form HRP-1040 </a:t>
            </a:r>
            <a:r>
              <a:rPr b="0" i="1" lang="en-US" sz="2400" u="none" cap="none" strike="noStrike">
                <a:solidFill>
                  <a:schemeClr val="lt1"/>
                </a:solidFill>
                <a:latin typeface="Libre Franklin"/>
                <a:ea typeface="Libre Franklin"/>
                <a:cs typeface="Libre Franklin"/>
                <a:sym typeface="Libre Franklin"/>
              </a:rPr>
              <a:t>“Annual USDA Commodity Food Service Application and Agreement between Regional Food Bank and Distribution Site” </a:t>
            </a:r>
            <a:r>
              <a:rPr b="0" i="0" lang="en-US" sz="2400" u="none" cap="none" strike="noStrike">
                <a:solidFill>
                  <a:schemeClr val="lt1"/>
                </a:solidFill>
                <a:latin typeface="Libre Franklin"/>
                <a:ea typeface="Libre Franklin"/>
                <a:cs typeface="Libre Franklin"/>
                <a:sym typeface="Libre Franklin"/>
              </a:rPr>
              <a:t>is completed annually by all Regional Food Bank TEFAP and CSFP recipient agencies.</a:t>
            </a:r>
            <a:endParaRPr b="0" i="0" sz="1400" u="none" cap="none" strike="noStrike">
              <a:solidFill>
                <a:srgbClr val="000000"/>
              </a:solidFill>
              <a:latin typeface="Arial"/>
              <a:ea typeface="Arial"/>
              <a:cs typeface="Arial"/>
              <a:sym typeface="Arial"/>
            </a:endParaRP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A35"/>
        </a:solidFill>
      </p:bgPr>
    </p:bg>
    <p:spTree>
      <p:nvGrpSpPr>
        <p:cNvPr id="171" name="Shape 171"/>
        <p:cNvGrpSpPr/>
        <p:nvPr/>
      </p:nvGrpSpPr>
      <p:grpSpPr>
        <a:xfrm>
          <a:off x="0" y="0"/>
          <a:ext cx="0" cy="0"/>
          <a:chOff x="0" y="0"/>
          <a:chExt cx="0" cy="0"/>
        </a:xfrm>
      </p:grpSpPr>
      <p:sp>
        <p:nvSpPr>
          <p:cNvPr id="172" name="Google Shape;172;p9"/>
          <p:cNvSpPr txBox="1"/>
          <p:nvPr/>
        </p:nvSpPr>
        <p:spPr>
          <a:xfrm>
            <a:off x="0" y="0"/>
            <a:ext cx="12192000" cy="400110"/>
          </a:xfrm>
          <a:prstGeom prst="rect">
            <a:avLst/>
          </a:prstGeom>
          <a:solidFill>
            <a:srgbClr val="BFBFBF"/>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3F3F3F"/>
              </a:buClr>
              <a:buSzPts val="2000"/>
              <a:buFont typeface="Libre Franklin"/>
              <a:buNone/>
            </a:pPr>
            <a:r>
              <a:rPr b="0" i="0" lang="en-US" sz="2000" u="none" cap="none" strike="noStrike">
                <a:solidFill>
                  <a:srgbClr val="3F3F3F"/>
                </a:solidFill>
                <a:latin typeface="Libre Franklin"/>
                <a:ea typeface="Libre Franklin"/>
                <a:cs typeface="Libre Franklin"/>
                <a:sym typeface="Libre Franklin"/>
              </a:rPr>
              <a:t>Annual Civil Rights Training for CSFP and TEFAP</a:t>
            </a:r>
            <a:endParaRPr b="0" i="0" sz="1400" u="none" cap="none" strike="noStrike">
              <a:solidFill>
                <a:srgbClr val="000000"/>
              </a:solidFill>
              <a:latin typeface="Arial"/>
              <a:ea typeface="Arial"/>
              <a:cs typeface="Arial"/>
              <a:sym typeface="Arial"/>
            </a:endParaRPr>
          </a:p>
        </p:txBody>
      </p:sp>
      <p:sp>
        <p:nvSpPr>
          <p:cNvPr id="173" name="Google Shape;173;p9"/>
          <p:cNvSpPr txBox="1"/>
          <p:nvPr/>
        </p:nvSpPr>
        <p:spPr>
          <a:xfrm>
            <a:off x="518160" y="761538"/>
            <a:ext cx="11155680" cy="46166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FFFFFF"/>
              </a:buClr>
              <a:buSzPts val="2400"/>
              <a:buFont typeface="Libre Franklin"/>
              <a:buNone/>
            </a:pPr>
            <a:r>
              <a:rPr b="0" i="0" lang="en-US" sz="2400" u="none" cap="none" strike="noStrike">
                <a:solidFill>
                  <a:srgbClr val="FFFFFF"/>
                </a:solidFill>
                <a:latin typeface="Libre Franklin"/>
                <a:ea typeface="Libre Franklin"/>
                <a:cs typeface="Libre Franklin"/>
                <a:sym typeface="Libre Franklin"/>
              </a:rPr>
              <a:t>Accessibility for Disabled Persons</a:t>
            </a:r>
            <a:endParaRPr b="0" i="0" sz="2400" u="none" cap="none" strike="noStrike">
              <a:solidFill>
                <a:srgbClr val="FFFFFF"/>
              </a:solidFill>
              <a:latin typeface="Libre Franklin"/>
              <a:ea typeface="Libre Franklin"/>
              <a:cs typeface="Libre Franklin"/>
              <a:sym typeface="Libre Franklin"/>
            </a:endParaRPr>
          </a:p>
        </p:txBody>
      </p:sp>
      <p:cxnSp>
        <p:nvCxnSpPr>
          <p:cNvPr id="174" name="Google Shape;174;p9"/>
          <p:cNvCxnSpPr/>
          <p:nvPr/>
        </p:nvCxnSpPr>
        <p:spPr>
          <a:xfrm>
            <a:off x="518160" y="1226334"/>
            <a:ext cx="11155680" cy="0"/>
          </a:xfrm>
          <a:prstGeom prst="straightConnector1">
            <a:avLst/>
          </a:prstGeom>
          <a:noFill/>
          <a:ln cap="flat" cmpd="sng" w="9525">
            <a:solidFill>
              <a:srgbClr val="BFBFBF"/>
            </a:solidFill>
            <a:prstDash val="solid"/>
            <a:miter lim="800000"/>
            <a:headEnd len="sm" w="sm" type="none"/>
            <a:tailEnd len="sm" w="sm" type="none"/>
          </a:ln>
        </p:spPr>
      </p:cxnSp>
      <p:sp>
        <p:nvSpPr>
          <p:cNvPr id="175" name="Google Shape;175;p9"/>
          <p:cNvSpPr txBox="1"/>
          <p:nvPr/>
        </p:nvSpPr>
        <p:spPr>
          <a:xfrm>
            <a:off x="521208" y="1536462"/>
            <a:ext cx="11155680" cy="3264483"/>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0000"/>
              </a:buClr>
              <a:buSzPts val="2400"/>
              <a:buFont typeface="Arial"/>
              <a:buNone/>
            </a:pPr>
            <a:r>
              <a:rPr b="0" i="0" lang="en-US" sz="2400" u="none" cap="none" strike="noStrike">
                <a:solidFill>
                  <a:schemeClr val="accent4"/>
                </a:solidFill>
                <a:latin typeface="Libre Franklin"/>
                <a:ea typeface="Libre Franklin"/>
                <a:cs typeface="Libre Franklin"/>
                <a:sym typeface="Libre Franklin"/>
              </a:rPr>
              <a:t>Regional Food Banks and their TEFAP and CSFP recipient agencies are required to provide reasonable accommodations for clients who are disabled or have limited mobility. </a:t>
            </a:r>
            <a:endParaRPr b="0" i="0" sz="2400" u="none" cap="none" strike="noStrike">
              <a:solidFill>
                <a:schemeClr val="lt1"/>
              </a:solidFill>
              <a:latin typeface="Libre Franklin"/>
              <a:ea typeface="Libre Franklin"/>
              <a:cs typeface="Libre Franklin"/>
              <a:sym typeface="Libre Franklin"/>
            </a:endParaRPr>
          </a:p>
          <a:p>
            <a:pPr indent="0" lvl="0" marL="0" marR="0" rtl="0" algn="l">
              <a:lnSpc>
                <a:spcPct val="90000"/>
              </a:lnSpc>
              <a:spcBef>
                <a:spcPts val="1000"/>
              </a:spcBef>
              <a:spcAft>
                <a:spcPts val="0"/>
              </a:spcAft>
              <a:buClr>
                <a:srgbClr val="000000"/>
              </a:buClr>
              <a:buSzPts val="2400"/>
              <a:buFont typeface="Arial"/>
              <a:buNone/>
            </a:pPr>
            <a:r>
              <a:rPr b="0" i="0" lang="en-US" sz="2400" u="none" cap="none" strike="noStrike">
                <a:solidFill>
                  <a:schemeClr val="lt1"/>
                </a:solidFill>
                <a:latin typeface="Libre Franklin"/>
                <a:ea typeface="Libre Franklin"/>
                <a:cs typeface="Libre Franklin"/>
                <a:sym typeface="Libre Franklin"/>
              </a:rPr>
              <a:t>This can be accomplished by</a:t>
            </a:r>
            <a:endParaRPr b="0" i="0" sz="1400" u="none" cap="none" strike="noStrike">
              <a:solidFill>
                <a:srgbClr val="000000"/>
              </a:solidFill>
              <a:latin typeface="Arial"/>
              <a:ea typeface="Arial"/>
              <a:cs typeface="Arial"/>
              <a:sym typeface="Arial"/>
            </a:endParaRPr>
          </a:p>
          <a:p>
            <a:pPr indent="-457200" lvl="0" marL="457200" marR="0" rtl="0" algn="l">
              <a:lnSpc>
                <a:spcPct val="90000"/>
              </a:lnSpc>
              <a:spcBef>
                <a:spcPts val="1000"/>
              </a:spcBef>
              <a:spcAft>
                <a:spcPts val="0"/>
              </a:spcAft>
              <a:buClr>
                <a:schemeClr val="lt1"/>
              </a:buClr>
              <a:buSzPts val="2400"/>
              <a:buFont typeface="Arial"/>
              <a:buChar char="•"/>
            </a:pPr>
            <a:r>
              <a:rPr b="0" i="0" lang="en-US" sz="2400" u="none" cap="none" strike="noStrike">
                <a:solidFill>
                  <a:schemeClr val="lt1"/>
                </a:solidFill>
                <a:latin typeface="Libre Franklin"/>
                <a:ea typeface="Libre Franklin"/>
                <a:cs typeface="Libre Franklin"/>
                <a:sym typeface="Libre Franklin"/>
              </a:rPr>
              <a:t>Ensuring intake/distribution sites have ramps and/or elevators.</a:t>
            </a:r>
            <a:endParaRPr b="0" i="0" sz="1400" u="none" cap="none" strike="noStrike">
              <a:solidFill>
                <a:srgbClr val="000000"/>
              </a:solidFill>
              <a:latin typeface="Arial"/>
              <a:ea typeface="Arial"/>
              <a:cs typeface="Arial"/>
              <a:sym typeface="Arial"/>
            </a:endParaRPr>
          </a:p>
          <a:p>
            <a:pPr indent="-457200" lvl="0" marL="457200" marR="0" rtl="0" algn="l">
              <a:lnSpc>
                <a:spcPct val="90000"/>
              </a:lnSpc>
              <a:spcBef>
                <a:spcPts val="1000"/>
              </a:spcBef>
              <a:spcAft>
                <a:spcPts val="0"/>
              </a:spcAft>
              <a:buClr>
                <a:schemeClr val="lt1"/>
              </a:buClr>
              <a:buSzPts val="2400"/>
              <a:buFont typeface="Arial"/>
              <a:buChar char="•"/>
            </a:pPr>
            <a:r>
              <a:rPr b="0" i="0" lang="en-US" sz="2400" u="none" cap="none" strike="noStrike">
                <a:solidFill>
                  <a:schemeClr val="lt1"/>
                </a:solidFill>
                <a:latin typeface="Libre Franklin"/>
                <a:ea typeface="Libre Franklin"/>
                <a:cs typeface="Libre Franklin"/>
                <a:sym typeface="Libre Franklin"/>
              </a:rPr>
              <a:t>Promoting the use of proxies</a:t>
            </a:r>
            <a:endParaRPr b="0" i="0" sz="1400" u="none" cap="none" strike="noStrike">
              <a:solidFill>
                <a:srgbClr val="000000"/>
              </a:solidFill>
              <a:latin typeface="Arial"/>
              <a:ea typeface="Arial"/>
              <a:cs typeface="Arial"/>
              <a:sym typeface="Arial"/>
            </a:endParaRPr>
          </a:p>
          <a:p>
            <a:pPr indent="-457200" lvl="0" marL="457200" marR="0" rtl="0" algn="l">
              <a:lnSpc>
                <a:spcPct val="90000"/>
              </a:lnSpc>
              <a:spcBef>
                <a:spcPts val="1000"/>
              </a:spcBef>
              <a:spcAft>
                <a:spcPts val="0"/>
              </a:spcAft>
              <a:buClr>
                <a:schemeClr val="lt1"/>
              </a:buClr>
              <a:buSzPts val="2400"/>
              <a:buFont typeface="Arial"/>
              <a:buChar char="•"/>
            </a:pPr>
            <a:r>
              <a:rPr b="0" i="0" lang="en-US" sz="2400" u="none" cap="none" strike="noStrike">
                <a:solidFill>
                  <a:schemeClr val="lt1"/>
                </a:solidFill>
                <a:latin typeface="Libre Franklin"/>
                <a:ea typeface="Libre Franklin"/>
                <a:cs typeface="Libre Franklin"/>
                <a:sym typeface="Libre Franklin"/>
              </a:rPr>
              <a:t>Providing various forms of distribution in addition to “walk-up” including  drive-thru and home delivery models (where available)</a:t>
            </a:r>
            <a:endParaRPr b="0" i="0" sz="2400" u="none" cap="none" strike="noStrike">
              <a:solidFill>
                <a:schemeClr val="lt1"/>
              </a:solidFill>
              <a:latin typeface="Libre Franklin"/>
              <a:ea typeface="Libre Franklin"/>
              <a:cs typeface="Libre Franklin"/>
              <a:sym typeface="Libre Franklin"/>
            </a:endParaRPr>
          </a:p>
        </p:txBody>
      </p:sp>
    </p:spTree>
  </p:cSld>
  <p:clrMapOvr>
    <a:masterClrMapping/>
  </p:clrMapOvr>
  <p:transition spd="slow">
    <p:fade/>
  </p:transition>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2017-11-21T16:45:55Z</dcterms:created>
  <dc:creator>Walsh, Laura</dc:creator>
</cp:coreProperties>
</file>